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99" r:id="rId6"/>
    <p:sldId id="286" r:id="rId7"/>
    <p:sldId id="258" r:id="rId8"/>
    <p:sldId id="308" r:id="rId9"/>
    <p:sldId id="264" r:id="rId10"/>
    <p:sldId id="306" r:id="rId11"/>
    <p:sldId id="307" r:id="rId12"/>
    <p:sldId id="313" r:id="rId13"/>
    <p:sldId id="310" r:id="rId14"/>
    <p:sldId id="309" r:id="rId15"/>
    <p:sldId id="311" r:id="rId16"/>
    <p:sldId id="312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288" r:id="rId26"/>
    <p:sldId id="289" r:id="rId27"/>
    <p:sldId id="291" r:id="rId28"/>
    <p:sldId id="322" r:id="rId29"/>
    <p:sldId id="293" r:id="rId30"/>
    <p:sldId id="292" r:id="rId31"/>
    <p:sldId id="323" r:id="rId32"/>
    <p:sldId id="324" r:id="rId33"/>
    <p:sldId id="325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2567" autoAdjust="0"/>
  </p:normalViewPr>
  <p:slideViewPr>
    <p:cSldViewPr snapToGrid="0">
      <p:cViewPr>
        <p:scale>
          <a:sx n="100" d="100"/>
          <a:sy n="100" d="100"/>
        </p:scale>
        <p:origin x="-3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2CAB1C-0AA1-4053-A726-215D1758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F6F74-5F3D-4C2B-8AC5-73761B2FB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6CAD-01BF-4A36-89A1-76183660094C}" type="datetimeFigureOut">
              <a:rPr lang="en-US" smtClean="0"/>
              <a:t>2025-11-26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4BE-A649-46E3-849C-B7115F877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0E8BA-5F10-4BE9-B74D-7AA6E4180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FECE9-3899-402D-9557-B34889DA2F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94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2025-11-26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compare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sayandaskhan/faster-r-cnn-resnet-50-fpn-575c8c1eef0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63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EC70-80D6-F63E-E2CB-14831D24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089FE-C9CF-000B-A981-CD2CBDC11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EE710-3A76-5E1C-2CD2-FD9A27797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9B54D-1F10-D9FD-B264-807083BF5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26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902EF-078D-ACD8-2C00-53B473BB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865C9-FFDE-9032-1831-918575BBB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490F7-59EC-14C9-B81A-6B0353BED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4A8CD-AEFF-707F-2FDB-466737E21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9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D72EF-B9D1-2CAC-0529-77C1AF7E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C13A8-66E5-B45B-D433-1F73862AF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D4636-5DE7-36D2-A677-CB366CECB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B37C2-A8E3-4CBA-E36C-2FA96E60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D4E3-DB2A-6A79-57D4-679FB0EE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EB97D-65FF-73CB-5A71-018D3B315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63A93-87EA-2969-F968-623C09FD5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5E40E-ED3D-8C26-80F7-6C3B83C45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51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58DF-B4EE-7E1D-A2C5-707ACE22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10503-6C99-3496-B1B4-6E13BDAAA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036EC-E349-0005-AA36-A70738230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B352-4F29-CD38-9ECE-7C86E91CB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69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9F37-378D-2940-C947-61991720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95FC1-31E3-05A6-DA1D-6E2B25828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C2435-8274-F5A1-B7F1-09B95D5D2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D8FF6-80F5-24FF-6844-C595D7DA6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67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 Non-Maximum Suppression that </a:t>
            </a:r>
            <a:r>
              <a:rPr lang="en-US" i="1" dirty="0"/>
              <a:t>decays</a:t>
            </a:r>
            <a:r>
              <a:rPr lang="en-US" dirty="0"/>
              <a:t> confidence scores instead of discarding overlapping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09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A971-EE31-304A-5CFB-6C62C6EE0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7DE28-53C7-612D-FB68-5DE266448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89683-F386-C8DA-5985-1C5549155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A35C-9E77-073E-2E98-43E2AA35C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80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42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Why It Matters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Safety teams want events, not hours of footage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Must cut noise before detection and annotation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Must reduce GPU cost + human labeling cost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Must ensure frames are high-quality </a:t>
            </a:r>
            <a:r>
              <a:rPr lang="en-US" sz="1100" dirty="0"/>
              <a:t>(not dark/blurry/duplicates)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43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29247-FED3-4BC4-A2C5-6928807BA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ED4D0-7432-5CA2-517A-94A07ED0B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FC3C95-BE15-1A34-A2A3-1CB5E58F0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519DF-B9ED-684D-B890-BEA2AB805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62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B781-317F-C00A-B548-94A259D2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220B3-DBE1-04EA-4545-4073979D8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9BEAE-D2EE-E539-1C05-7121E8121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18AE5-219A-683C-D6FD-CF51AB257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1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DD78-7D4E-614F-F85E-AD177B527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B204E-8DB4-165E-2F7D-6F37D7C39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5879E7-FF56-4D30-0501-78CD9DFEB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50D79-35A3-70B7-EE3F-D1E09A7E8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57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5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ACC20-FC22-580E-0B7F-DF0256F7D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362B18-0332-C1A9-6E34-86246EAA0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98F93-0F47-3868-7BD2-D0C9FEFAD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FF8A1-421F-E1F4-3BC6-FDE2CD90A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36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C86AB-E5CA-AC41-E62F-23652665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B80DE-04EB-B299-4C64-10F2CEC21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14E3E-7851-FE0E-B82B-D59B829FD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need it</a:t>
            </a:r>
          </a:p>
          <a:p>
            <a:r>
              <a:rPr lang="en-US" dirty="0"/>
              <a:t>• 24h video produces thousands of redundant frames</a:t>
            </a:r>
          </a:p>
          <a:p>
            <a:r>
              <a:rPr lang="en-US" dirty="0"/>
              <a:t>• Most frames show no meaningful activity (empty street)</a:t>
            </a:r>
          </a:p>
          <a:p>
            <a:r>
              <a:rPr lang="en-US" dirty="0"/>
              <a:t>• Sampling reduces GPU cost and annotation time dramatically</a:t>
            </a:r>
          </a:p>
          <a:p>
            <a:r>
              <a:rPr lang="en-US" dirty="0"/>
              <a:t>• Keeps enough temporal coverage to catch real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65D79-0369-6168-F23E-7E2FEB5B6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76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need it</a:t>
            </a:r>
          </a:p>
          <a:p>
            <a:r>
              <a:rPr lang="en-US" dirty="0"/>
              <a:t>• Remove invalid camera regions (black polygons, occlusions)</a:t>
            </a:r>
          </a:p>
          <a:p>
            <a:r>
              <a:rPr lang="en-US" dirty="0"/>
              <a:t>• Prevent false detections in areas that should never contain objects</a:t>
            </a:r>
          </a:p>
          <a:p>
            <a:r>
              <a:rPr lang="en-US" dirty="0"/>
              <a:t>• Standardize resolution for stable detector performance</a:t>
            </a:r>
          </a:p>
          <a:p>
            <a:r>
              <a:rPr lang="en-US" dirty="0"/>
              <a:t>• Reduce noise → reduce annotation workload → save GPU cycles.</a:t>
            </a:r>
          </a:p>
          <a:p>
            <a:endParaRPr lang="en-US" dirty="0"/>
          </a:p>
          <a:p>
            <a:r>
              <a:rPr lang="en-US" dirty="0"/>
              <a:t>Technology Choice</a:t>
            </a:r>
          </a:p>
          <a:p>
            <a:r>
              <a:rPr lang="en-US" dirty="0"/>
              <a:t>• Chosen: OpenCV (cv2) for masking + resizing</a:t>
            </a:r>
          </a:p>
          <a:p>
            <a:r>
              <a:rPr lang="en-US" dirty="0"/>
              <a:t>• Uses grayscale mask (0 = drop, 255 = keep)</a:t>
            </a:r>
          </a:p>
          <a:p>
            <a:r>
              <a:rPr lang="en-US" dirty="0"/>
              <a:t>• Fast, simple, deterministic, and works per-frame</a:t>
            </a:r>
          </a:p>
          <a:p>
            <a:endParaRPr lang="en-US" dirty="0"/>
          </a:p>
          <a:p>
            <a:r>
              <a:rPr lang="en-US" dirty="0"/>
              <a:t>Alternatives</a:t>
            </a:r>
          </a:p>
          <a:p>
            <a:r>
              <a:rPr lang="en-US" dirty="0"/>
              <a:t>• </a:t>
            </a:r>
            <a:r>
              <a:rPr lang="en-US" dirty="0" err="1"/>
              <a:t>FFmpeg</a:t>
            </a:r>
            <a:r>
              <a:rPr lang="en-US" dirty="0"/>
              <a:t> filters (</a:t>
            </a:r>
            <a:r>
              <a:rPr lang="en-US" dirty="0" err="1"/>
              <a:t>drawbox</a:t>
            </a:r>
            <a:r>
              <a:rPr lang="en-US" dirty="0"/>
              <a:t>, blend, alpha masks)</a:t>
            </a:r>
          </a:p>
          <a:p>
            <a:r>
              <a:rPr lang="en-US" dirty="0"/>
              <a:t>• GPU-based preprocessing (NVIDIA VPF, </a:t>
            </a:r>
            <a:r>
              <a:rPr lang="en-US" dirty="0" err="1"/>
              <a:t>torchvision</a:t>
            </a:r>
            <a:r>
              <a:rPr lang="en-US" dirty="0"/>
              <a:t> transforms)</a:t>
            </a:r>
          </a:p>
          <a:p>
            <a:r>
              <a:rPr lang="en-US" dirty="0"/>
              <a:t>• ML-based segmentation masks (overkill for static cameras)</a:t>
            </a:r>
          </a:p>
          <a:p>
            <a:endParaRPr lang="en-US" dirty="0"/>
          </a:p>
          <a:p>
            <a:r>
              <a:rPr lang="en-US" dirty="0"/>
              <a:t>Why this choice</a:t>
            </a:r>
          </a:p>
          <a:p>
            <a:r>
              <a:rPr lang="en-US" dirty="0"/>
              <a:t>• OpenCV is lightweight, reliable, and easy to configure per site</a:t>
            </a:r>
          </a:p>
          <a:p>
            <a:r>
              <a:rPr lang="en-US" dirty="0"/>
              <a:t>• Masking is static — no need for expensive GPU-based methods</a:t>
            </a:r>
          </a:p>
          <a:p>
            <a:r>
              <a:rPr lang="en-US" dirty="0"/>
              <a:t>• </a:t>
            </a:r>
            <a:r>
              <a:rPr lang="en-US" dirty="0" err="1"/>
              <a:t>FFmpeg</a:t>
            </a:r>
            <a:r>
              <a:rPr lang="en-US" dirty="0"/>
              <a:t> is fast but not flexible for frame-by-frame logic</a:t>
            </a:r>
          </a:p>
          <a:p>
            <a:r>
              <a:rPr lang="en-US" dirty="0"/>
              <a:t>• Keeps pipeline reproducible and easy to modify with client-specific masks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72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need them</a:t>
            </a:r>
          </a:p>
          <a:p>
            <a:r>
              <a:rPr lang="en-US" dirty="0"/>
              <a:t>• Remove frames that detectors fail on (night, glare, blur)</a:t>
            </a:r>
          </a:p>
          <a:p>
            <a:r>
              <a:rPr lang="en-US" dirty="0"/>
              <a:t>• Reduce GPU waste on junk / unreadable frames</a:t>
            </a:r>
          </a:p>
          <a:p>
            <a:r>
              <a:rPr lang="en-US" dirty="0"/>
              <a:t>• Prevent annotators from seeing useless or impossible images</a:t>
            </a:r>
          </a:p>
          <a:p>
            <a:r>
              <a:rPr lang="en-US" dirty="0"/>
              <a:t>• Improve downstream model signal → noise ratio</a:t>
            </a:r>
          </a:p>
          <a:p>
            <a:br>
              <a:rPr lang="en-US" dirty="0"/>
            </a:br>
            <a:r>
              <a:rPr lang="en-US" b="1" dirty="0"/>
              <a:t>Quality filters require the raw frame</a:t>
            </a:r>
          </a:p>
          <a:p>
            <a:r>
              <a:rPr lang="en-US" dirty="0"/>
              <a:t>Brightness, blur, and SSIM behave </a:t>
            </a:r>
            <a:r>
              <a:rPr lang="en-US" i="1" dirty="0"/>
              <a:t>best on original resolution</a:t>
            </a:r>
            <a:r>
              <a:rPr lang="en-US" dirty="0"/>
              <a:t> because:</a:t>
            </a:r>
          </a:p>
          <a:p>
            <a:r>
              <a:rPr lang="en-US" dirty="0"/>
              <a:t>Resizing changes pixel distributions (brightness histograms shift)</a:t>
            </a:r>
          </a:p>
          <a:p>
            <a:r>
              <a:rPr lang="en-US" dirty="0"/>
              <a:t>Blur detection (Laplacian variance) becomes artificially low after resize</a:t>
            </a:r>
          </a:p>
          <a:p>
            <a:r>
              <a:rPr lang="en-US" dirty="0"/>
              <a:t>Noise detection becomes harder because compression removes high-frequency noise</a:t>
            </a:r>
          </a:p>
          <a:p>
            <a:r>
              <a:rPr lang="en-US" dirty="0"/>
              <a:t>SSIM becomes biased because resampling smooths details</a:t>
            </a:r>
          </a:p>
          <a:p>
            <a:r>
              <a:rPr lang="en-US" dirty="0"/>
              <a:t>In short:</a:t>
            </a:r>
          </a:p>
          <a:p>
            <a:r>
              <a:rPr lang="en-US" dirty="0"/>
              <a:t>If you downsize first, the quality metrics become unreliable, and you will misclassify frames.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7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D4D7-6495-DF78-F842-7FE41848C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F08A4-2402-03D8-5FFB-DA73BF22E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C5652-0A6A-C775-F897-1A7A582C8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dataset:</a:t>
            </a:r>
          </a:p>
          <a:p>
            <a:r>
              <a:rPr lang="en-US" dirty="0"/>
              <a:t>        • Input: 4,077 video frames (32 FPS)</a:t>
            </a:r>
          </a:p>
          <a:p>
            <a:r>
              <a:rPr lang="en-US" dirty="0"/>
              <a:t>        • Sampled: Every 40 frames (0.8 FPS)</a:t>
            </a:r>
          </a:p>
          <a:p>
            <a:r>
              <a:rPr lang="en-US" dirty="0"/>
              <a:t>        • Standardize to 960×544, JPEG</a:t>
            </a:r>
          </a:p>
          <a:p>
            <a:r>
              <a:rPr lang="en-US" dirty="0"/>
              <a:t>        • Output: 27 filtered frames</a:t>
            </a:r>
          </a:p>
          <a:p>
            <a:r>
              <a:rPr lang="en-US" dirty="0"/>
              <a:t>        • Reduction: 99.3%</a:t>
            </a:r>
          </a:p>
          <a:p>
            <a:endParaRPr lang="en-US" dirty="0"/>
          </a:p>
          <a:p>
            <a:r>
              <a:rPr lang="en-US" dirty="0"/>
              <a:t>Filters removed:</a:t>
            </a:r>
          </a:p>
          <a:p>
            <a:r>
              <a:rPr lang="en-US" dirty="0"/>
              <a:t>        • 71 duplicates, 4 noise frames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3016D-F5DD-B413-0B8D-C189016B5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84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53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E6F1-A221-1867-F424-713D61B3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2881C-C6E9-029E-53A2-5DE68ED5F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F7ECF-F4A7-90C3-E1A6-B80A4D114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Model Comparisons: Choose the Best Object Detection Model for Your Project</a:t>
            </a:r>
            <a:endParaRPr lang="en-US" b="0" dirty="0"/>
          </a:p>
          <a:p>
            <a:r>
              <a:rPr lang="en-US" dirty="0">
                <a:hlinkClick r:id="rId4"/>
              </a:rPr>
              <a:t>Faster R-CNN Resnet 50 FPN. In the evolving world of computer… | by Sayan </a:t>
            </a:r>
            <a:r>
              <a:rPr lang="en-US" dirty="0" err="1">
                <a:hlinkClick r:id="rId4"/>
              </a:rPr>
              <a:t>Daskhan</a:t>
            </a:r>
            <a:r>
              <a:rPr lang="en-US" dirty="0">
                <a:hlinkClick r:id="rId4"/>
              </a:rPr>
              <a:t> | Medium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A64CF-A0BF-EF76-E398-0A09FC5D1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7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5679621" cy="2413965"/>
          </a:xfrm>
        </p:spPr>
        <p:txBody>
          <a:bodyPr lIns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796F3-1FF2-4CB3-9A21-2FA42B0F739C}"/>
              </a:ext>
            </a:extLst>
          </p:cNvPr>
          <p:cNvSpPr/>
          <p:nvPr userDrawn="1"/>
        </p:nvSpPr>
        <p:spPr>
          <a:xfrm>
            <a:off x="5699578" y="5142220"/>
            <a:ext cx="628650" cy="1822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718" y="4697806"/>
            <a:ext cx="2800350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01931" y="4697805"/>
            <a:ext cx="2800351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23718" y="1268809"/>
            <a:ext cx="2853532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Date Placeholder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604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604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5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8435" y="3658480"/>
            <a:ext cx="393192" cy="390677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1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7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3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90430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Content, and Frame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86" y="1047146"/>
            <a:ext cx="4603750" cy="955826"/>
          </a:xfrm>
        </p:spPr>
        <p:txBody>
          <a:bodyPr lIns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01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41177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Online Image Placeholder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301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Online Image Placeholder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41177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Online Image Placeholder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74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35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2682910"/>
            <a:ext cx="4050792" cy="4172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2662273"/>
            <a:ext cx="4050792" cy="417253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2662273"/>
            <a:ext cx="4050792" cy="41931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5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329692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0" y="412623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7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6DBA18F-1861-4C2A-8FFE-4E883AEC0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5" y="0"/>
            <a:ext cx="6099175" cy="62515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1333500"/>
            <a:ext cx="4493260" cy="1946275"/>
          </a:xfrm>
        </p:spPr>
        <p:txBody>
          <a:bodyPr anchor="b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6200"/>
            <a:ext cx="4493260" cy="2364740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E491E-8435-44CE-B968-83D09EE49881}"/>
              </a:ext>
            </a:extLst>
          </p:cNvPr>
          <p:cNvSpPr/>
          <p:nvPr userDrawn="1"/>
        </p:nvSpPr>
        <p:spPr>
          <a:xfrm>
            <a:off x="6093585" y="625094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03180-44BE-4E4D-BF73-EE5DAD729554}"/>
              </a:ext>
            </a:extLst>
          </p:cNvPr>
          <p:cNvSpPr/>
          <p:nvPr userDrawn="1"/>
        </p:nvSpPr>
        <p:spPr>
          <a:xfrm>
            <a:off x="7313887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494C-1FD5-4EBA-8A6B-6C58A70E245E}"/>
              </a:ext>
            </a:extLst>
          </p:cNvPr>
          <p:cNvSpPr/>
          <p:nvPr userDrawn="1"/>
        </p:nvSpPr>
        <p:spPr>
          <a:xfrm>
            <a:off x="7924038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4F5D5-9FB3-40E0-9D7F-F5F040B1600D}"/>
              </a:ext>
            </a:extLst>
          </p:cNvPr>
          <p:cNvSpPr/>
          <p:nvPr userDrawn="1"/>
        </p:nvSpPr>
        <p:spPr>
          <a:xfrm>
            <a:off x="8534189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FAC9F-7B71-487B-85A6-B4F56F65E4C2}"/>
              </a:ext>
            </a:extLst>
          </p:cNvPr>
          <p:cNvSpPr/>
          <p:nvPr userDrawn="1"/>
        </p:nvSpPr>
        <p:spPr>
          <a:xfrm>
            <a:off x="9144340" y="6252097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321CDD-C6D0-43F2-A170-9E4DF40B2894}"/>
              </a:ext>
            </a:extLst>
          </p:cNvPr>
          <p:cNvSpPr/>
          <p:nvPr userDrawn="1"/>
        </p:nvSpPr>
        <p:spPr>
          <a:xfrm>
            <a:off x="9754491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8C59A-C559-4262-8FCA-EAC9CF7210A9}"/>
              </a:ext>
            </a:extLst>
          </p:cNvPr>
          <p:cNvSpPr/>
          <p:nvPr userDrawn="1"/>
        </p:nvSpPr>
        <p:spPr>
          <a:xfrm>
            <a:off x="10364642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707CE-E446-40A9-83AF-F04214AFAEF3}"/>
              </a:ext>
            </a:extLst>
          </p:cNvPr>
          <p:cNvSpPr/>
          <p:nvPr userDrawn="1"/>
        </p:nvSpPr>
        <p:spPr>
          <a:xfrm>
            <a:off x="10974793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B05DAC-B1E0-42D0-B507-570CF69E87E7}"/>
              </a:ext>
            </a:extLst>
          </p:cNvPr>
          <p:cNvSpPr/>
          <p:nvPr userDrawn="1"/>
        </p:nvSpPr>
        <p:spPr>
          <a:xfrm>
            <a:off x="11584940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A9F79-40D8-44D3-BDF1-C1310C2FC407}"/>
              </a:ext>
            </a:extLst>
          </p:cNvPr>
          <p:cNvSpPr/>
          <p:nvPr userDrawn="1"/>
        </p:nvSpPr>
        <p:spPr>
          <a:xfrm>
            <a:off x="6703736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852A5-9EEB-4624-BADD-F5FF19960517}"/>
              </a:ext>
            </a:extLst>
          </p:cNvPr>
          <p:cNvSpPr/>
          <p:nvPr userDrawn="1"/>
        </p:nvSpPr>
        <p:spPr>
          <a:xfrm>
            <a:off x="835025" y="848032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2D1610F-F8AC-4CFC-BF3C-E85A51D67E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9B1A01F-A9EE-4009-8274-36D560D83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259034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16387B0-6878-4D33-A72D-26350FC7B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51877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21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10472928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7044535" y="0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 lIns="0" bIns="0" anchor="b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25" y="3865635"/>
            <a:ext cx="5522750" cy="1947336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10472928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8755907" y="0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8755907" y="1713063"/>
            <a:ext cx="1719072" cy="17111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8755907" y="3425047"/>
            <a:ext cx="1719072" cy="1713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7044535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928" y="0"/>
            <a:ext cx="1719072" cy="1711166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72928" y="5138928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4535" y="1713063"/>
            <a:ext cx="1711372" cy="1711984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B5DBA416-A900-41C7-B41E-F9D99DE451D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994B7D60-DBB5-47AC-87E6-7194D4E37C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1B87CF0-D8F7-4D29-BF5C-58C43C97C9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8755907" y="5138928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7044535" y="5138928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3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lIns="0" anchor="t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438144"/>
          </a:xfrm>
        </p:spPr>
        <p:txBody>
          <a:bodyPr lIns="0" numCol="1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ADB92-0B1B-4197-89C6-501F170642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435096"/>
            <a:ext cx="3438144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E6F19-D213-4BFC-8D80-D66C9D2BD837}"/>
              </a:ext>
            </a:extLst>
          </p:cNvPr>
          <p:cNvSpPr>
            <a:spLocks noChangeAspect="1"/>
          </p:cNvSpPr>
          <p:nvPr userDrawn="1"/>
        </p:nvSpPr>
        <p:spPr>
          <a:xfrm>
            <a:off x="3429000" y="0"/>
            <a:ext cx="3438144" cy="345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B2F89B6-A8D2-4031-8B1F-E4A466C202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72" y="0"/>
            <a:ext cx="3438144" cy="343814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B27F20-1796-4DA8-9840-EFA1E9ABA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3572" y="3443974"/>
            <a:ext cx="3429000" cy="342290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BCC36-E2CF-410A-AD2C-722D76849BDC}"/>
              </a:ext>
            </a:extLst>
          </p:cNvPr>
          <p:cNvSpPr/>
          <p:nvPr userDrawn="1"/>
        </p:nvSpPr>
        <p:spPr>
          <a:xfrm>
            <a:off x="7442200" y="1134423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0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0"/>
            <a:ext cx="118491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0" y="54864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0" y="171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B15B89-DA8C-4D7D-B70F-286B95F8C931}"/>
              </a:ext>
            </a:extLst>
          </p:cNvPr>
          <p:cNvSpPr/>
          <p:nvPr userDrawn="1"/>
        </p:nvSpPr>
        <p:spPr>
          <a:xfrm>
            <a:off x="1130300" y="106680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frame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944" y="553068"/>
            <a:ext cx="4608576" cy="57486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0" y="4010202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571944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1148016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172408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2300160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2876232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3452304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4028376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460444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518052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5180520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5180520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5180520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5180520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5180520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5180520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5180520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5180520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5180520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5180520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5180520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571944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1148016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1724088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230016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287623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345230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4028376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460444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92027F-AAE9-4110-9FB9-9485D82493DC}"/>
              </a:ext>
            </a:extLst>
          </p:cNvPr>
          <p:cNvSpPr/>
          <p:nvPr userDrawn="1"/>
        </p:nvSpPr>
        <p:spPr>
          <a:xfrm>
            <a:off x="6743700" y="28375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2D66ED17-6A8B-4750-B089-A49B6B7F23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E0A74137-35DA-43A9-A740-435B3099B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B68A6459-3B6F-442B-914B-5A5522D327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2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340" y="187071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36FAFC0-63E1-4A5C-8C07-50890392F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8940" y="11785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98340" y="3506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D5AAA54C-0885-4221-AAAF-831C36B8C0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8940" y="2816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7D1309E-F6F7-4FFB-BFBE-F2B34D49D2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8340" y="5157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020F4427-24B5-439F-BAD8-849395F5BD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8940" y="4467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A29850-9B3D-49F0-9198-80F35FD55140}"/>
              </a:ext>
            </a:extLst>
          </p:cNvPr>
          <p:cNvSpPr/>
          <p:nvPr userDrawn="1"/>
        </p:nvSpPr>
        <p:spPr>
          <a:xfrm>
            <a:off x="5222748" y="0"/>
            <a:ext cx="1746503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672AB-65F9-4533-9452-7872A8E7C3BC}"/>
              </a:ext>
            </a:extLst>
          </p:cNvPr>
          <p:cNvSpPr/>
          <p:nvPr userDrawn="1"/>
        </p:nvSpPr>
        <p:spPr>
          <a:xfrm>
            <a:off x="174091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0BF50-7B12-496A-986A-AF0B9880118F}"/>
              </a:ext>
            </a:extLst>
          </p:cNvPr>
          <p:cNvSpPr/>
          <p:nvPr userDrawn="1"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56028-47A8-47AD-A7ED-1CB2252FBE3D}"/>
              </a:ext>
            </a:extLst>
          </p:cNvPr>
          <p:cNvSpPr/>
          <p:nvPr userDrawn="1"/>
        </p:nvSpPr>
        <p:spPr>
          <a:xfrm>
            <a:off x="1044549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7570CE-A79F-452C-A098-5DE30EBBC6FB}"/>
              </a:ext>
            </a:extLst>
          </p:cNvPr>
          <p:cNvSpPr/>
          <p:nvPr userDrawn="1"/>
        </p:nvSpPr>
        <p:spPr>
          <a:xfrm>
            <a:off x="1740916" y="1733044"/>
            <a:ext cx="1746504" cy="1755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866FD-426E-414F-B17B-F648AF71EA9B}"/>
              </a:ext>
            </a:extLst>
          </p:cNvPr>
          <p:cNvSpPr/>
          <p:nvPr userDrawn="1"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0C63F-EAB3-44FC-B94D-C69BCBD26EBB}"/>
              </a:ext>
            </a:extLst>
          </p:cNvPr>
          <p:cNvSpPr/>
          <p:nvPr userDrawn="1"/>
        </p:nvSpPr>
        <p:spPr>
          <a:xfrm>
            <a:off x="8704580" y="1733044"/>
            <a:ext cx="1746504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9B1BFC-C4E4-428C-A63D-1780C528C70E}"/>
              </a:ext>
            </a:extLst>
          </p:cNvPr>
          <p:cNvSpPr/>
          <p:nvPr userDrawn="1"/>
        </p:nvSpPr>
        <p:spPr>
          <a:xfrm>
            <a:off x="5222748" y="1733044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506793-EC4D-4DB9-A0A1-CC46BD8565D8}"/>
              </a:ext>
            </a:extLst>
          </p:cNvPr>
          <p:cNvSpPr/>
          <p:nvPr userDrawn="1"/>
        </p:nvSpPr>
        <p:spPr>
          <a:xfrm>
            <a:off x="10451084" y="1733044"/>
            <a:ext cx="1740916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BD3197-9B69-4E3D-9A01-662F1F8E514B}"/>
              </a:ext>
            </a:extLst>
          </p:cNvPr>
          <p:cNvSpPr/>
          <p:nvPr userDrawn="1"/>
        </p:nvSpPr>
        <p:spPr>
          <a:xfrm>
            <a:off x="3481832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3870960"/>
            <a:ext cx="9052560" cy="13636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720" y="5405755"/>
            <a:ext cx="9052560" cy="47688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52">
            <a:extLst>
              <a:ext uri="{FF2B5EF4-FFF2-40B4-BE49-F238E27FC236}">
                <a16:creationId xmlns:a16="http://schemas.microsoft.com/office/drawing/2014/main" id="{AEBBD699-238F-487D-A094-5E479CCCC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1832" y="0"/>
            <a:ext cx="1740916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2">
            <a:extLst>
              <a:ext uri="{FF2B5EF4-FFF2-40B4-BE49-F238E27FC236}">
                <a16:creationId xmlns:a16="http://schemas.microsoft.com/office/drawing/2014/main" id="{6A29DD5B-55DC-47F4-8032-1E78B3A990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04580" y="0"/>
            <a:ext cx="1746504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2">
            <a:extLst>
              <a:ext uri="{FF2B5EF4-FFF2-40B4-BE49-F238E27FC236}">
                <a16:creationId xmlns:a16="http://schemas.microsoft.com/office/drawing/2014/main" id="{DF373D3C-15A7-41D7-A80E-63E14EA87B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252" y="1733044"/>
            <a:ext cx="1735328" cy="1755648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EFBC2-5C67-4F2E-8B5F-6AAF8656FBA4}"/>
              </a:ext>
            </a:extLst>
          </p:cNvPr>
          <p:cNvSpPr/>
          <p:nvPr userDrawn="1"/>
        </p:nvSpPr>
        <p:spPr>
          <a:xfrm>
            <a:off x="6969250" y="0"/>
            <a:ext cx="1740917" cy="1733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lIns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F5B0F680-047E-4915-A8F5-EFB05A62D5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5" y="607060"/>
            <a:ext cx="6082549" cy="62547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3D54C-F4F9-4FBF-80F6-F45EFD6A2CFF}"/>
              </a:ext>
            </a:extLst>
          </p:cNvPr>
          <p:cNvSpPr/>
          <p:nvPr userDrawn="1"/>
        </p:nvSpPr>
        <p:spPr>
          <a:xfrm>
            <a:off x="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0E28C-9E20-435C-99D0-48CF2909019B}"/>
              </a:ext>
            </a:extLst>
          </p:cNvPr>
          <p:cNvSpPr/>
          <p:nvPr userDrawn="1"/>
        </p:nvSpPr>
        <p:spPr>
          <a:xfrm>
            <a:off x="121339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6EA5A-9289-4E46-9AB8-457FE7AD1491}"/>
              </a:ext>
            </a:extLst>
          </p:cNvPr>
          <p:cNvSpPr/>
          <p:nvPr userDrawn="1"/>
        </p:nvSpPr>
        <p:spPr>
          <a:xfrm>
            <a:off x="182008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25AF3-AF4E-4334-8EF6-9C9C36BFF6E9}"/>
              </a:ext>
            </a:extLst>
          </p:cNvPr>
          <p:cNvSpPr/>
          <p:nvPr userDrawn="1"/>
        </p:nvSpPr>
        <p:spPr>
          <a:xfrm>
            <a:off x="242678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44959B-5FB7-4710-8EB4-C6F2E27C47D4}"/>
              </a:ext>
            </a:extLst>
          </p:cNvPr>
          <p:cNvSpPr/>
          <p:nvPr userDrawn="1"/>
        </p:nvSpPr>
        <p:spPr>
          <a:xfrm>
            <a:off x="3033475" y="0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72CBB0-055F-4C86-A198-4CCA83E0D07C}"/>
              </a:ext>
            </a:extLst>
          </p:cNvPr>
          <p:cNvSpPr/>
          <p:nvPr userDrawn="1"/>
        </p:nvSpPr>
        <p:spPr>
          <a:xfrm>
            <a:off x="364017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07067-9434-4548-88C1-96187DB5A02A}"/>
              </a:ext>
            </a:extLst>
          </p:cNvPr>
          <p:cNvSpPr/>
          <p:nvPr userDrawn="1"/>
        </p:nvSpPr>
        <p:spPr>
          <a:xfrm>
            <a:off x="424686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ACD849-640F-48CE-8342-1AE774134F52}"/>
              </a:ext>
            </a:extLst>
          </p:cNvPr>
          <p:cNvSpPr/>
          <p:nvPr userDrawn="1"/>
        </p:nvSpPr>
        <p:spPr>
          <a:xfrm>
            <a:off x="485356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95952-CF8E-4D15-9CC8-CA4743A73453}"/>
              </a:ext>
            </a:extLst>
          </p:cNvPr>
          <p:cNvSpPr/>
          <p:nvPr userDrawn="1"/>
        </p:nvSpPr>
        <p:spPr>
          <a:xfrm>
            <a:off x="5460256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A4A50-99ED-4ED2-8288-09A681E55857}"/>
              </a:ext>
            </a:extLst>
          </p:cNvPr>
          <p:cNvSpPr/>
          <p:nvPr userDrawn="1"/>
        </p:nvSpPr>
        <p:spPr>
          <a:xfrm>
            <a:off x="606695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E24E4D-15D7-4BF5-9092-BD4E86DB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093093-F077-4A1D-A6ED-946369A5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3E355-5671-4FE4-8958-99FC40EF5B1D}"/>
              </a:ext>
            </a:extLst>
          </p:cNvPr>
          <p:cNvSpPr/>
          <p:nvPr userDrawn="1"/>
        </p:nvSpPr>
        <p:spPr>
          <a:xfrm>
            <a:off x="6743700" y="28502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3D699E8-339D-4753-8032-13F328C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24FE381-D866-4C7F-95D5-4CF34B3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ellaneous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4A94B9-9E00-4DD6-BCD4-604645044CAD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9AA0F-90FD-444F-B618-EE6F4C1F122A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5D740-BF58-4DAE-A85B-5EF9B6EE3615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B3B2E1-FF09-40A7-993A-BFF59632C25C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9981C2-BC8B-44CC-9A8B-A5B381264380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FAAD0A-E8F9-47F8-874E-433E4C9A92AC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ABB2-3607-4850-A2E7-141BF30EA1E4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BB6AA-DB66-48A4-BBD2-9B36C02E5371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9AC868-5C63-419B-8791-593862E707C6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6AF71-D03B-4190-8590-1688288FB9F2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A6CEDE-A238-4C3A-B315-B3D3081EC7CC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CE100-6140-4208-8CE9-DFE45B35007E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75F84B-6DC9-4492-A492-95E4ABEF1B78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788D4C-E960-45E8-ABC4-72FC2128647B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8D71AB-A26E-43A9-B413-A59CFBCDD9B1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1E9C91-A1C1-432A-9523-A511B304162F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D3C8E1-8F58-4916-9097-718454DAC9FC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465436-7CD8-4713-84B2-BE392283D71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4BFDB3-CC2F-4666-9557-90812A8E5147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D356C3-53D1-4AF1-B3FD-AEEFF75FDB5C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89E7C-AF7A-4E82-B01B-1A945C7BBF79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05B19F-DE4A-4705-A964-0579015AED0E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99157-3482-4535-BECD-566EFFF308AD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8CCBF5-CCDC-43C9-B57D-B9DAE23B58BE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2D896-790A-420A-BBFB-AFDB7BD9B603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41E70-EE67-4F80-B753-2F6426D0A9DA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1E552-2222-4200-8E39-4DF2BEB677FD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002CA-9883-43A9-B000-00F9F7A14D27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1A1E0B-5D8C-42BB-8493-4A6E267A7C73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E86EA3-C77E-4F5B-B2D8-06ACD07DECA4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D0E5EA-DA68-48FA-984B-26F2185EF431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E5F851-80EC-44A1-B97A-D40F00A63A11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D6FCB-D2DE-4100-B034-4F158AA21763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3C2CDE-BD78-4521-A433-7332BF3D57FA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4BBE4B76-BA2D-4EA4-A178-30F57AC1DF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045FF175-F59F-4A69-B296-E046C77842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43984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FBAA7D2D-B5F0-416A-A89F-1DC3E6A877E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01187116-E25F-47A2-9BC5-532F3F42D3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43980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B69B6CD5-B022-423C-A017-AD2D8FFA066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06A7180A-5FBF-4DE7-A668-E24E022DFA9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EFABF40-7E40-4F8A-80D3-DB5903EEBDF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FFD10C91-B253-496D-889A-D48B1A0AA55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62665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FDBCD91-EE94-4107-8814-059FE0E8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Date Placeholder 3">
            <a:extLst>
              <a:ext uri="{FF2B5EF4-FFF2-40B4-BE49-F238E27FC236}">
                <a16:creationId xmlns:a16="http://schemas.microsoft.com/office/drawing/2014/main" id="{3EDC5EF0-E937-47AD-8F93-11A7E031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4" name="Footer Placeholder 4">
            <a:extLst>
              <a:ext uri="{FF2B5EF4-FFF2-40B4-BE49-F238E27FC236}">
                <a16:creationId xmlns:a16="http://schemas.microsoft.com/office/drawing/2014/main" id="{4CB9AE8E-EB22-4097-951C-4A6E38B2D47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5" name="Slide Number Placeholder 5">
            <a:extLst>
              <a:ext uri="{FF2B5EF4-FFF2-40B4-BE49-F238E27FC236}">
                <a16:creationId xmlns:a16="http://schemas.microsoft.com/office/drawing/2014/main" id="{D89D10F4-442B-4B78-B541-92469482E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50" r:id="rId5"/>
    <p:sldLayoutId id="2147483682" r:id="rId6"/>
    <p:sldLayoutId id="2147483667" r:id="rId7"/>
    <p:sldLayoutId id="2147483668" r:id="rId8"/>
    <p:sldLayoutId id="2147483656" r:id="rId9"/>
    <p:sldLayoutId id="2147483677" r:id="rId10"/>
    <p:sldLayoutId id="2147483664" r:id="rId11"/>
    <p:sldLayoutId id="2147483678" r:id="rId12"/>
    <p:sldLayoutId id="2147483679" r:id="rId13"/>
    <p:sldLayoutId id="2147483680" r:id="rId14"/>
    <p:sldLayoutId id="2147483673" r:id="rId15"/>
    <p:sldLayoutId id="214748368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4.jpeg"/><Relationship Id="rId7" Type="http://schemas.openxmlformats.org/officeDocument/2006/relationships/image" Target="../media/image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image" Target="../media/image9.svg"/><Relationship Id="rId5" Type="http://schemas.openxmlformats.org/officeDocument/2006/relationships/image" Target="../media/image45.jpeg"/><Relationship Id="rId10" Type="http://schemas.openxmlformats.org/officeDocument/2006/relationships/image" Target="../media/image8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image" Target="../media/image9.svg"/><Relationship Id="rId5" Type="http://schemas.openxmlformats.org/officeDocument/2006/relationships/image" Target="../media/image45.jpeg"/><Relationship Id="rId10" Type="http://schemas.openxmlformats.org/officeDocument/2006/relationships/image" Target="../media/image8.png"/><Relationship Id="rId4" Type="http://schemas.openxmlformats.org/officeDocument/2006/relationships/image" Target="../media/image44.jpe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image" Target="../media/image9.svg"/><Relationship Id="rId5" Type="http://schemas.openxmlformats.org/officeDocument/2006/relationships/image" Target="../media/image45.jpeg"/><Relationship Id="rId10" Type="http://schemas.openxmlformats.org/officeDocument/2006/relationships/image" Target="../media/image8.png"/><Relationship Id="rId4" Type="http://schemas.openxmlformats.org/officeDocument/2006/relationships/image" Target="../media/image44.jpe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image" Target="../media/image9.svg"/><Relationship Id="rId5" Type="http://schemas.openxmlformats.org/officeDocument/2006/relationships/image" Target="../media/image45.jpeg"/><Relationship Id="rId10" Type="http://schemas.openxmlformats.org/officeDocument/2006/relationships/image" Target="../media/image8.png"/><Relationship Id="rId4" Type="http://schemas.openxmlformats.org/officeDocument/2006/relationships/image" Target="../media/image44.jpeg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3.jpeg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rson with red hair in front of pink background">
            <a:extLst>
              <a:ext uri="{FF2B5EF4-FFF2-40B4-BE49-F238E27FC236}">
                <a16:creationId xmlns:a16="http://schemas.microsoft.com/office/drawing/2014/main" id="{0B5415FF-395A-4AF8-B0FD-292979D3F8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5570" y="1079"/>
            <a:ext cx="1719072" cy="1719072"/>
          </a:xfrm>
          <a:blipFill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</p:pic>
      <p:pic>
        <p:nvPicPr>
          <p:cNvPr id="18" name="Picture Placeholder 17" descr="red-headed person with round glasses, blue scarf, against an orange background">
            <a:extLst>
              <a:ext uri="{FF2B5EF4-FFF2-40B4-BE49-F238E27FC236}">
                <a16:creationId xmlns:a16="http://schemas.microsoft.com/office/drawing/2014/main" id="{DF1622E7-8A65-41B3-A580-D41862C088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823" y="1713063"/>
            <a:ext cx="1719072" cy="17190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6123228" cy="2413965"/>
          </a:xfrm>
        </p:spPr>
        <p:txBody>
          <a:bodyPr>
            <a:normAutofit/>
          </a:bodyPr>
          <a:lstStyle/>
          <a:p>
            <a:r>
              <a:rPr lang="it-IT" dirty="0"/>
              <a:t>Protex AI: </a:t>
            </a:r>
            <a:br>
              <a:rPr lang="it-IT" dirty="0"/>
            </a:br>
            <a:r>
              <a:rPr lang="it-IT" sz="3600" dirty="0"/>
              <a:t>Industrial Safety CV Pipeline</a:t>
            </a:r>
            <a:endParaRPr lang="en-US" sz="5300" dirty="0"/>
          </a:p>
        </p:txBody>
      </p:sp>
      <p:pic>
        <p:nvPicPr>
          <p:cNvPr id="15" name="Picture Placeholder 14" descr="person with yellow sweater and black hat against a blue background">
            <a:extLst>
              <a:ext uri="{FF2B5EF4-FFF2-40B4-BE49-F238E27FC236}">
                <a16:creationId xmlns:a16="http://schemas.microsoft.com/office/drawing/2014/main" id="{BC440D7D-B6ED-48AB-80DC-7E1E2E8E61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5570" y="5137031"/>
            <a:ext cx="1719072" cy="1719072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/>
          <a:lstStyle/>
          <a:p>
            <a:r>
              <a:rPr lang="en-US" dirty="0"/>
              <a:t>Kal Kahloot - </a:t>
            </a:r>
            <a:r>
              <a:rPr lang="en-US" sz="1200" dirty="0"/>
              <a:t>Engineering Manager Assignment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01DCC8-3AD5-4A76-8E21-3CCFD3370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9578" y="5954904"/>
            <a:ext cx="2200154" cy="569912"/>
          </a:xfrm>
        </p:spPr>
        <p:txBody>
          <a:bodyPr/>
          <a:lstStyle/>
          <a:p>
            <a:r>
              <a:rPr lang="en-US" dirty="0"/>
              <a:t>25/11/2025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62D4A-835C-75E7-B3A9-866D9E76F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570" y="22412"/>
            <a:ext cx="1719072" cy="1708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8C3FD-D834-F77A-6FA3-72C07EA776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129" t="6098"/>
          <a:stretch>
            <a:fillRect/>
          </a:stretch>
        </p:blipFill>
        <p:spPr>
          <a:xfrm>
            <a:off x="0" y="1728957"/>
            <a:ext cx="1706249" cy="1708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A1D552-82B0-F774-B430-0C05A0930D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953" b="-2953"/>
          <a:stretch>
            <a:fillRect/>
          </a:stretch>
        </p:blipFill>
        <p:spPr>
          <a:xfrm>
            <a:off x="3415569" y="5127008"/>
            <a:ext cx="1719071" cy="1790950"/>
          </a:xfrm>
          <a:prstGeom prst="rect">
            <a:avLst/>
          </a:prstGeom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B2D47047-CC0B-12F9-9B48-2BECE760EB94}"/>
              </a:ext>
            </a:extLst>
          </p:cNvPr>
          <p:cNvPicPr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1875" r="21875"/>
          <a:stretch>
            <a:fillRect/>
          </a:stretch>
        </p:blipFill>
        <p:spPr>
          <a:xfrm>
            <a:off x="616813" y="498033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011FC-F74A-24BD-F04D-1702CF80C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29EA0-B6FC-2F0D-91B0-EFDEE2C6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629616"/>
            <a:ext cx="8978899" cy="1325563"/>
          </a:xfrm>
        </p:spPr>
        <p:txBody>
          <a:bodyPr>
            <a:normAutofit/>
          </a:bodyPr>
          <a:lstStyle/>
          <a:p>
            <a:r>
              <a:rPr lang="en-US" dirty="0"/>
              <a:t>OpenCV Decoding + Sampling </a:t>
            </a:r>
            <a:r>
              <a:rPr lang="en-US" sz="3200" dirty="0"/>
              <a:t>(0.8 FPS)</a:t>
            </a:r>
            <a:endParaRPr lang="en-US" dirty="0"/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9892BFF0-3996-2E5C-AD98-2E92C5DC3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B950E2E9-5B1B-88F4-F684-22E312496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80BAF99D-ACF3-7F37-E054-DCDEE4B71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CFDBF7-4260-C145-D632-E27CDF493B61}"/>
              </a:ext>
            </a:extLst>
          </p:cNvPr>
          <p:cNvSpPr txBox="1"/>
          <p:nvPr/>
        </p:nvSpPr>
        <p:spPr>
          <a:xfrm>
            <a:off x="381000" y="3429000"/>
            <a:ext cx="34163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4,077 raw frames</a:t>
            </a:r>
          </a:p>
          <a:p>
            <a:r>
              <a:rPr lang="en-US" dirty="0">
                <a:solidFill>
                  <a:schemeClr val="bg1"/>
                </a:solidFill>
              </a:rPr>
              <a:t>Video @ 32 FPS:</a:t>
            </a:r>
          </a:p>
          <a:p>
            <a:r>
              <a:rPr lang="en-US" dirty="0">
                <a:solidFill>
                  <a:schemeClr val="bg1"/>
                </a:solidFill>
              </a:rPr>
              <a:t>[0][1][2][3][4][5][6][7][8][9]...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Keep every 40th:</a:t>
            </a:r>
          </a:p>
          <a:p>
            <a:r>
              <a:rPr lang="en-US" dirty="0">
                <a:solidFill>
                  <a:schemeClr val="bg1"/>
                </a:solidFill>
              </a:rPr>
              <a:t>[0]      [40]      [80]      [120]...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→ 128 candidate 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A9615-5652-F21E-929A-6D915E6BEE3D}"/>
              </a:ext>
            </a:extLst>
          </p:cNvPr>
          <p:cNvSpPr txBox="1"/>
          <p:nvPr/>
        </p:nvSpPr>
        <p:spPr>
          <a:xfrm>
            <a:off x="4298950" y="2882900"/>
            <a:ext cx="35941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Alternatives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dirty="0" err="1">
                <a:solidFill>
                  <a:schemeClr val="bg1"/>
                </a:solidFill>
              </a:rPr>
              <a:t>Ffmpeg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ultra-fast,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but limited per-frame logic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GPU decoders: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NVIDIA VPF / NVDEC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batch video decode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Cloud media pipelines: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Gstreamer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MediaPipe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8B48C-2179-E036-11E9-1433564AD5E4}"/>
              </a:ext>
            </a:extLst>
          </p:cNvPr>
          <p:cNvSpPr txBox="1"/>
          <p:nvPr/>
        </p:nvSpPr>
        <p:spPr>
          <a:xfrm>
            <a:off x="8362950" y="2882900"/>
            <a:ext cx="359410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Why OpenCV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Gives full control over frame-by-frame decisions.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Easy to combine sampling + </a:t>
            </a:r>
            <a:r>
              <a:rPr lang="en-US" dirty="0" err="1">
                <a:solidFill>
                  <a:schemeClr val="bg1"/>
                </a:solidFill>
              </a:rPr>
              <a:t>dedup</a:t>
            </a:r>
            <a:r>
              <a:rPr lang="en-US" dirty="0">
                <a:solidFill>
                  <a:schemeClr val="bg1"/>
                </a:solidFill>
              </a:rPr>
              <a:t> + quality filters in one step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dirty="0" err="1">
                <a:solidFill>
                  <a:schemeClr val="bg1"/>
                </a:solidFill>
              </a:rPr>
              <a:t>FFmpeg</a:t>
            </a:r>
            <a:r>
              <a:rPr lang="en-US" dirty="0">
                <a:solidFill>
                  <a:schemeClr val="bg1"/>
                </a:solidFill>
              </a:rPr>
              <a:t> too rigid for fine-grained preprocessing logic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GPU decoders unnecessary for single-camera or PoC scale</a:t>
            </a:r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0773B5E2-0882-6FA7-7CD5-CB2527BE490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9650" y="136525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4918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00AFC-811E-5E25-AB50-7248C84C4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2AE7-DBB6-4869-5E7F-64191AE3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>
            <a:normAutofit/>
          </a:bodyPr>
          <a:lstStyle/>
          <a:p>
            <a:r>
              <a:rPr lang="en-US" dirty="0"/>
              <a:t>Masking &amp; Resizing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053FC1B-7169-A6B1-3AE5-1095F9309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BB9F8438-D81C-8DF6-5C5E-738563F86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709178C3-6329-963D-8088-B14F7A1E6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A view of a street from a window&#10;&#10;AI-generated content may be incorrect.">
            <a:extLst>
              <a:ext uri="{FF2B5EF4-FFF2-40B4-BE49-F238E27FC236}">
                <a16:creationId xmlns:a16="http://schemas.microsoft.com/office/drawing/2014/main" id="{319DE409-8CB3-1809-9616-7E43C5EA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3487825"/>
            <a:ext cx="4087191" cy="2316075"/>
          </a:xfrm>
          <a:prstGeom prst="rect">
            <a:avLst/>
          </a:prstGeom>
        </p:spPr>
      </p:pic>
      <p:pic>
        <p:nvPicPr>
          <p:cNvPr id="20" name="Picture 19" descr="A white light in a black background&#10;&#10;AI-generated content may be incorrect.">
            <a:extLst>
              <a:ext uri="{FF2B5EF4-FFF2-40B4-BE49-F238E27FC236}">
                <a16:creationId xmlns:a16="http://schemas.microsoft.com/office/drawing/2014/main" id="{CB805AE0-CEA8-FD0F-25BC-5960A5F5C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91" y="3487825"/>
            <a:ext cx="4087192" cy="2316075"/>
          </a:xfrm>
          <a:prstGeom prst="rect">
            <a:avLst/>
          </a:prstGeom>
        </p:spPr>
      </p:pic>
      <p:pic>
        <p:nvPicPr>
          <p:cNvPr id="26" name="Picture 25" descr="A view of a street from a window&#10;&#10;AI-generated content may be incorrect.">
            <a:extLst>
              <a:ext uri="{FF2B5EF4-FFF2-40B4-BE49-F238E27FC236}">
                <a16:creationId xmlns:a16="http://schemas.microsoft.com/office/drawing/2014/main" id="{D4F536E1-4FA1-8367-8370-AB66A887A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982" y="3487825"/>
            <a:ext cx="4114801" cy="2331721"/>
          </a:xfrm>
          <a:prstGeom prst="rect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8753E6A8-1EB5-A7CD-A49E-1CF2651F849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9067" y="136525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3541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3CF9-8AB3-4ED5-8AF1-B5FF9526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07D6-A991-013F-48F3-F77E831F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>
            <a:normAutofit/>
          </a:bodyPr>
          <a:lstStyle/>
          <a:p>
            <a:r>
              <a:rPr lang="en-US" dirty="0"/>
              <a:t>Quality Filters </a:t>
            </a:r>
            <a:r>
              <a:rPr lang="en-US" sz="2800" dirty="0"/>
              <a:t>(Dark / Blur / Noise / Duplicates)</a:t>
            </a:r>
            <a:endParaRPr lang="en-US" dirty="0"/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9F242CA8-0E94-F41E-58D8-4590E95F5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7/13/20XX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E3D5BEB8-1D96-45B8-F7A2-B4F6E45CE6D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5A983D0E-8B37-7FD7-CD3C-60F7BE949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988A3-AB1A-8A41-432C-9BC71205BBF3}"/>
              </a:ext>
            </a:extLst>
          </p:cNvPr>
          <p:cNvSpPr txBox="1"/>
          <p:nvPr/>
        </p:nvSpPr>
        <p:spPr>
          <a:xfrm>
            <a:off x="932853" y="1575194"/>
            <a:ext cx="529709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Dark Frame Example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┌──────────────────┐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░░░░░░░░░░░░░░░░░░░░░░░░  │  ← low brightness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░░░░ barely any detail                      ░░ │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░░░░░░░░░░░░░░░░░░░░░░░░  │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└─────────────────────┘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Brightness histogram</a:t>
            </a:r>
          </a:p>
          <a:p>
            <a:r>
              <a:rPr lang="en-US" sz="1400" dirty="0">
                <a:solidFill>
                  <a:schemeClr val="bg1"/>
                </a:solidFill>
              </a:rPr>
              <a:t>0───────────────50────────255</a:t>
            </a:r>
          </a:p>
          <a:p>
            <a:r>
              <a:rPr lang="en-US" sz="1400" dirty="0">
                <a:solidFill>
                  <a:schemeClr val="bg1"/>
                </a:solidFill>
              </a:rPr>
              <a:t>██████████░░░░░░░░░░░░░░░░░░</a:t>
            </a:r>
          </a:p>
          <a:p>
            <a:r>
              <a:rPr lang="en-US" sz="1400" dirty="0">
                <a:solidFill>
                  <a:schemeClr val="bg1"/>
                </a:solidFill>
              </a:rPr>
              <a:t>^ too dark → drop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6C617B-5682-A22B-35F9-DE6A2BED5432}"/>
              </a:ext>
            </a:extLst>
          </p:cNvPr>
          <p:cNvSpPr txBox="1"/>
          <p:nvPr/>
        </p:nvSpPr>
        <p:spPr>
          <a:xfrm>
            <a:off x="1027518" y="4076572"/>
            <a:ext cx="514151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Blurry Frame Example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┌────────────┐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  〰〰〰〰〰   shapes soft   │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 person? car? who knows     │  ← low Laplacian variance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  〰〰〰〰〰〰〰〰〰〰     │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└────────────┘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Sharpness measure (Laplacian Var.)</a:t>
            </a:r>
          </a:p>
          <a:p>
            <a:r>
              <a:rPr lang="en-US" sz="1400" dirty="0">
                <a:solidFill>
                  <a:schemeClr val="bg1"/>
                </a:solidFill>
              </a:rPr>
              <a:t>0─────low──────medium─────────high</a:t>
            </a:r>
          </a:p>
          <a:p>
            <a:r>
              <a:rPr lang="en-US" sz="1400" dirty="0">
                <a:solidFill>
                  <a:schemeClr val="bg1"/>
                </a:solidFill>
              </a:rPr>
              <a:t>█████░░░░░░░░░░░░░░░░</a:t>
            </a:r>
          </a:p>
          <a:p>
            <a:r>
              <a:rPr lang="en-US" sz="1400" dirty="0">
                <a:solidFill>
                  <a:schemeClr val="bg1"/>
                </a:solidFill>
              </a:rPr>
              <a:t>^ too blurry → drop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C8A689-1801-0BFC-4EA0-C19700DB25A0}"/>
              </a:ext>
            </a:extLst>
          </p:cNvPr>
          <p:cNvSpPr txBox="1"/>
          <p:nvPr/>
        </p:nvSpPr>
        <p:spPr>
          <a:xfrm>
            <a:off x="6664328" y="1538616"/>
            <a:ext cx="48895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Noisy Frame Example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┌─────────────────┐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 ▒▒▒▒▒▒▒▒▒▒▒▒▒▒▒▒▒▒▒▒▒▒▒  │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 ☠     random pixels everywhere             │  ← high noise level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 ▒▒▒▒▒▒▒▒▒▒▒▒▒▒▒▒▒▒▒▒▒▒▒  │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└─────────────────┘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Noise score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clean──────────────────────────noisy</a:t>
            </a:r>
          </a:p>
          <a:p>
            <a:r>
              <a:rPr lang="en-US" sz="1400" dirty="0">
                <a:solidFill>
                  <a:schemeClr val="bg1"/>
                </a:solidFill>
              </a:rPr>
              <a:t>███████████████████████████▓▓▓▓▓▓▓▓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                 ^ drop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4A6AC0-BAE6-ACFB-5259-74F4285837C1}"/>
              </a:ext>
            </a:extLst>
          </p:cNvPr>
          <p:cNvSpPr txBox="1"/>
          <p:nvPr/>
        </p:nvSpPr>
        <p:spPr>
          <a:xfrm>
            <a:off x="6731006" y="4144857"/>
            <a:ext cx="4254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Consecutive frames: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Frame t          Frame t+1          Frame t+2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┌───┐        ┌───┐          ┌───┐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│  🚗    │        │  🚗    │          │  🚚    │</a:t>
            </a:r>
          </a:p>
          <a:p>
            <a:r>
              <a:rPr lang="en-US" sz="1400" dirty="0">
                <a:solidFill>
                  <a:schemeClr val="bg1"/>
                </a:solidFill>
              </a:rPr>
              <a:t>└───┘        └───┘          └───┘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SSIM(t, t+1) = 0.998  → duplicate → DROP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SSIM(t+1, t+2) = 0.72 → new scene → KEEP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61999AFE-9E00-92B7-52FF-69B1A8AF4AF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6109" y="4765113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1990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18157-9BA9-1729-C875-D64A287E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A57F-1867-EE13-220C-1828E222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1:  Results: 99.3% Reduction</a:t>
            </a:r>
            <a:br>
              <a:rPr lang="en-US" dirty="0"/>
            </a:br>
            <a:r>
              <a:rPr lang="en-US" sz="2700" dirty="0"/>
              <a:t>Duration: 9 seconds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000C73FB-D4DF-AC68-47E6-210BBDDA8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90C7A1FE-F0FD-5DA2-BA6A-8ECD55E70F3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CE193120-C5F4-9DD9-EC91-966C14499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BE8D4-D3F6-25D4-A734-98873F0B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6742"/>
            <a:ext cx="12192000" cy="3778316"/>
          </a:xfrm>
          <a:prstGeom prst="rect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FE70DCE2-1B1C-B622-BA69-7703B0717D0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2824" y="629616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233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838E1-840B-074E-0367-D908DF15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80D8-511F-4340-35B2-F378E357D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86" y="1047146"/>
            <a:ext cx="4930014" cy="955826"/>
          </a:xfrm>
        </p:spPr>
        <p:txBody>
          <a:bodyPr/>
          <a:lstStyle/>
          <a:p>
            <a:r>
              <a:rPr lang="en-US" dirty="0"/>
              <a:t>Stage 2: Pre-tagging</a:t>
            </a:r>
          </a:p>
        </p:txBody>
      </p:sp>
      <p:pic>
        <p:nvPicPr>
          <p:cNvPr id="13" name="Picture Placeholder 12" descr="person wearing striped shirt against blue background">
            <a:extLst>
              <a:ext uri="{FF2B5EF4-FFF2-40B4-BE49-F238E27FC236}">
                <a16:creationId xmlns:a16="http://schemas.microsoft.com/office/drawing/2014/main" id="{4FE6826D-2336-A04E-F7A2-E291EB92A6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7351" y="572886"/>
            <a:ext cx="4608577" cy="5709042"/>
          </a:xfrm>
        </p:spPr>
      </p:pic>
      <p:sp>
        <p:nvSpPr>
          <p:cNvPr id="164" name="Date Placeholder 163">
            <a:extLst>
              <a:ext uri="{FF2B5EF4-FFF2-40B4-BE49-F238E27FC236}">
                <a16:creationId xmlns:a16="http://schemas.microsoft.com/office/drawing/2014/main" id="{B7A1798F-5A58-6693-9A42-F447F378F47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165" name="Footer Placeholder 164">
            <a:extLst>
              <a:ext uri="{FF2B5EF4-FFF2-40B4-BE49-F238E27FC236}">
                <a16:creationId xmlns:a16="http://schemas.microsoft.com/office/drawing/2014/main" id="{AFC5A836-28E9-754F-58D2-CF10F88FBBF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166" name="Slide Number Placeholder 165">
            <a:extLst>
              <a:ext uri="{FF2B5EF4-FFF2-40B4-BE49-F238E27FC236}">
                <a16:creationId xmlns:a16="http://schemas.microsoft.com/office/drawing/2014/main" id="{83257FD2-D92C-2D81-EE66-50EE8676468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F20005-61DC-037D-FDA9-DD2322973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351" y="572886"/>
            <a:ext cx="4608577" cy="57063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4A3DA9-EEB0-0B9E-FDB1-D791FE6B554D}"/>
              </a:ext>
            </a:extLst>
          </p:cNvPr>
          <p:cNvSpPr txBox="1"/>
          <p:nvPr/>
        </p:nvSpPr>
        <p:spPr>
          <a:xfrm>
            <a:off x="264816" y="1871337"/>
            <a:ext cx="6097884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Detector: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Faster R-CNN ResNet50 FPN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torchvision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Reasons: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Strong baseline, COCO-trained, easy to plug into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Safety-relevant class whitelist: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9 street classes (person + vehicles + infra)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Alternatives: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YOLOv8/10, DETR / DINO,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TensorRT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-optimized edge models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4B3CBE87-5110-845B-3B49-35CCF0A5D32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602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60BB6-CBE6-AD0F-54AF-4107BFD48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E8A0-F33C-BFA7-5B7B-F4E0C396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>
            <a:normAutofit/>
          </a:bodyPr>
          <a:lstStyle/>
          <a:p>
            <a:r>
              <a:rPr lang="en-US" dirty="0"/>
              <a:t>Stage 2:  Strong Front Runner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F9C7054C-DA4A-3703-1624-D911D198F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7/13/20XX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111D9D48-3596-6516-80CC-4562EBBD5AA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3D405C7E-49A5-72D2-FCD7-5CB302790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F6C044-C671-3CCE-494B-5E234F17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749142"/>
              </p:ext>
            </p:extLst>
          </p:nvPr>
        </p:nvGraphicFramePr>
        <p:xfrm>
          <a:off x="647700" y="1721666"/>
          <a:ext cx="10896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195">
                  <a:extLst>
                    <a:ext uri="{9D8B030D-6E8A-4147-A177-3AD203B41FA5}">
                      <a16:colId xmlns:a16="http://schemas.microsoft.com/office/drawing/2014/main" val="2918250275"/>
                    </a:ext>
                  </a:extLst>
                </a:gridCol>
                <a:gridCol w="3247105">
                  <a:extLst>
                    <a:ext uri="{9D8B030D-6E8A-4147-A177-3AD203B41FA5}">
                      <a16:colId xmlns:a16="http://schemas.microsoft.com/office/drawing/2014/main" val="1627439074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895462507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3746745770"/>
                    </a:ext>
                  </a:extLst>
                </a:gridCol>
              </a:tblGrid>
              <a:tr h="604406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mAP@0.5 (COCO subset)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Primary Advantage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2326"/>
                  </a:ext>
                </a:extLst>
              </a:tr>
              <a:tr h="604406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R-CNN ResNet50 FPN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Balances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with reasonable inference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61.1%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 Proposal Network (RPN)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902547"/>
                  </a:ext>
                </a:extLst>
              </a:tr>
              <a:tr h="863437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YOLOv10n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Speed/Efficiency (NMS-free)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fast inference for resource-constrained environments.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88309"/>
                  </a:ext>
                </a:extLst>
              </a:tr>
              <a:tr h="112246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YOLO11n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 Performance (SOTA)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51.45%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most recent stable model with robust performance across general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97526"/>
                  </a:ext>
                </a:extLst>
              </a:tr>
              <a:tr h="112246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(Information retention)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Effective at retaining gradient information, good for specific high-precision tasks.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87244"/>
                  </a:ext>
                </a:extLst>
              </a:tr>
            </a:tbl>
          </a:graphicData>
        </a:graphic>
      </p:graphicFrame>
      <p:pic>
        <p:nvPicPr>
          <p:cNvPr id="5" name="Camera 4">
            <a:extLst>
              <a:ext uri="{FF2B5EF4-FFF2-40B4-BE49-F238E27FC236}">
                <a16:creationId xmlns:a16="http://schemas.microsoft.com/office/drawing/2014/main" id="{44C9687B-E2AE-CE9E-5EFD-51B243208E1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2200" y="56433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4015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1CEDB-DABB-6B18-07D5-C37EC94D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F671-C3D8-D306-8209-2FB52EC7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2: </a:t>
            </a:r>
            <a:r>
              <a:rPr lang="en-US" sz="3600" b="0" dirty="0"/>
              <a:t>filter to 9 safety-relevant classes—person, car, truck, bus, bike, and key street infrastructure</a:t>
            </a:r>
            <a:endParaRPr lang="en-US" b="0" dirty="0"/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58346499-FFAA-B13A-8AC6-78110F81E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B29BEC01-2039-6D9A-5596-94B4EF45056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8AE9D046-05A7-08E3-0FDD-68ABAC874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B28071C-FAE8-F729-2476-550C8FE73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795" y="1853852"/>
            <a:ext cx="4613329" cy="450249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7D4AC5-903D-39E7-780B-3DA9EBE2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61" y="1853852"/>
            <a:ext cx="4928477" cy="4502498"/>
          </a:xfrm>
          <a:prstGeom prst="rect">
            <a:avLst/>
          </a:prstGeom>
        </p:spPr>
      </p:pic>
      <p:pic>
        <p:nvPicPr>
          <p:cNvPr id="8" name="Camera 7">
            <a:extLst>
              <a:ext uri="{FF2B5EF4-FFF2-40B4-BE49-F238E27FC236}">
                <a16:creationId xmlns:a16="http://schemas.microsoft.com/office/drawing/2014/main" id="{CE373AA7-994F-7B26-F539-863BF33F544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5425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7DB4B-6B2D-DAA6-9B78-3F1205EC1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9EC32-D743-5A9A-E956-3F9C2A84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7" b="-1"/>
          <a:stretch>
            <a:fillRect/>
          </a:stretch>
        </p:blipFill>
        <p:spPr>
          <a:xfrm>
            <a:off x="342900" y="10"/>
            <a:ext cx="118491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16434-B289-8F8B-9027-F0EFFA7E2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19" y="1287780"/>
            <a:ext cx="4813301" cy="1325563"/>
          </a:xfrm>
        </p:spPr>
        <p:txBody>
          <a:bodyPr anchor="b">
            <a:normAutofit fontScale="90000"/>
          </a:bodyPr>
          <a:lstStyle/>
          <a:p>
            <a:r>
              <a:rPr lang="en-US" sz="2200" dirty="0"/>
              <a:t>Complex Scenes:  </a:t>
            </a:r>
            <a:br>
              <a:rPr lang="en-US" sz="2200" dirty="0"/>
            </a:br>
            <a:r>
              <a:rPr lang="en-US" sz="2000" dirty="0"/>
              <a:t>pre‑tagging accelerates annotation</a:t>
            </a:r>
            <a:br>
              <a:rPr lang="en-US" sz="2000" dirty="0"/>
            </a:br>
            <a:r>
              <a:rPr lang="en-US" sz="2000" dirty="0"/>
              <a:t>but still requires human oversight to correct missing or erroneous labels</a:t>
            </a:r>
            <a:br>
              <a:rPr lang="en-US" sz="2100" dirty="0"/>
            </a:br>
            <a:r>
              <a:rPr lang="en-US" sz="2100" dirty="0"/>
              <a:t> </a:t>
            </a:r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7897021B-A3DF-323C-235D-78AEF280E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05F39F46-D208-E566-39AA-0B72CF9C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Industrial Safety CV Pipeline</a:t>
            </a:r>
            <a:endParaRPr lang="en-US"/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00B0FA75-A1EE-CD44-5AAA-4D11C4E16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" name="Camera 7">
            <a:extLst>
              <a:ext uri="{FF2B5EF4-FFF2-40B4-BE49-F238E27FC236}">
                <a16:creationId xmlns:a16="http://schemas.microsoft.com/office/drawing/2014/main" id="{0597391F-C3BC-74C6-884B-979B310124F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1802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32948-8519-7F6A-C64E-D34FAA4C4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0E56B-2D71-E625-0B52-CFDB45CB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7" b="-1"/>
          <a:stretch>
            <a:fillRect/>
          </a:stretch>
        </p:blipFill>
        <p:spPr>
          <a:xfrm>
            <a:off x="342900" y="10"/>
            <a:ext cx="118491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B724B-AC4D-5383-0D1B-5759691F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19" y="1189836"/>
            <a:ext cx="4813301" cy="1325563"/>
          </a:xfrm>
        </p:spPr>
        <p:txBody>
          <a:bodyPr anchor="b">
            <a:normAutofit fontScale="90000"/>
          </a:bodyPr>
          <a:lstStyle/>
          <a:p>
            <a:r>
              <a:rPr lang="en-US" sz="2000" dirty="0"/>
              <a:t>Complex Scenes:  </a:t>
            </a:r>
            <a:br>
              <a:rPr lang="en-US" sz="2000" dirty="0"/>
            </a:br>
            <a:r>
              <a:rPr lang="en-US" sz="2000" dirty="0"/>
              <a:t>pre‑tagging accelerates annotation</a:t>
            </a:r>
            <a:br>
              <a:rPr lang="en-US" sz="2000" dirty="0"/>
            </a:br>
            <a:r>
              <a:rPr lang="en-US" sz="2000" dirty="0"/>
              <a:t>but still requires human oversight to correct missing or erroneous labels</a:t>
            </a:r>
            <a:br>
              <a:rPr lang="en-US" sz="1500" dirty="0"/>
            </a:br>
            <a:r>
              <a:rPr lang="en-US" sz="1500" dirty="0"/>
              <a:t> </a:t>
            </a:r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C0B95655-3538-5B53-09D5-4D5516465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F19B6CF5-A300-12A9-0259-F73F1F34E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Industrial Safety CV Pipeline</a:t>
            </a:r>
            <a:endParaRPr lang="en-US"/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A09A8E2E-5F97-B13E-87AA-FFFBF3DF6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7" name="Camera 6">
            <a:extLst>
              <a:ext uri="{FF2B5EF4-FFF2-40B4-BE49-F238E27FC236}">
                <a16:creationId xmlns:a16="http://schemas.microsoft.com/office/drawing/2014/main" id="{65C6587F-C4E6-86DF-F7DA-32D0026B066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7825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6BFFC-9F1A-B802-50FC-84B9985C8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02F89-8613-7D41-335C-A3C7380B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6818"/>
            <a:ext cx="11849100" cy="672436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5D560-CC33-583C-8A04-C95D6D130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9" y="1367790"/>
            <a:ext cx="4813301" cy="1325563"/>
          </a:xfrm>
        </p:spPr>
        <p:txBody>
          <a:bodyPr anchor="b">
            <a:normAutofit/>
          </a:bodyPr>
          <a:lstStyle/>
          <a:p>
            <a:r>
              <a:rPr lang="en-US" sz="1500" dirty="0"/>
              <a:t>Detection Quality:  </a:t>
            </a:r>
            <a:br>
              <a:rPr lang="en-US" sz="1500" dirty="0"/>
            </a:br>
            <a:r>
              <a:rPr lang="en-US" sz="1500" dirty="0"/>
              <a:t>Person detection in varying lighting conditions</a:t>
            </a:r>
            <a:br>
              <a:rPr lang="en-US" sz="1500" dirty="0"/>
            </a:br>
            <a:r>
              <a:rPr lang="en-US" sz="1500" dirty="0"/>
              <a:t> </a:t>
            </a:r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09E2EB38-4CB0-6EA2-EA91-7790632D2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7873BB4D-BA8F-582B-8CE1-B2A2885FB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Industrial Safety CV Pipeline</a:t>
            </a:r>
            <a:endParaRPr lang="en-US"/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7865ECFE-5BEB-AA86-488D-FFDB47DEF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7" name="Camera 6">
            <a:extLst>
              <a:ext uri="{FF2B5EF4-FFF2-40B4-BE49-F238E27FC236}">
                <a16:creationId xmlns:a16="http://schemas.microsoft.com/office/drawing/2014/main" id="{AAB781C0-E745-D472-E016-BA78FF7BD21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721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7" name="Picture Placeholder 6" descr="person with pink shirt against yellow background">
            <a:extLst>
              <a:ext uri="{FF2B5EF4-FFF2-40B4-BE49-F238E27FC236}">
                <a16:creationId xmlns:a16="http://schemas.microsoft.com/office/drawing/2014/main" id="{A6BB28EF-A4B0-4FFF-B3F0-708C41B17F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" y="0"/>
            <a:ext cx="3438144" cy="343814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3D4FE-F554-41E3-B768-8EE98FC1E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438144"/>
          </a:xfrm>
        </p:spPr>
        <p:txBody>
          <a:bodyPr vert="horz" lIns="0" tIns="45720" rIns="91440" bIns="45720" numCol="1" rtlCol="0" anchor="t">
            <a:normAutofit fontScale="92500" lnSpcReduction="10000"/>
          </a:bodyPr>
          <a:lstStyle/>
          <a:p>
            <a:r>
              <a:rPr lang="en-US" dirty="0"/>
              <a:t>Meet Kal</a:t>
            </a:r>
          </a:p>
          <a:p>
            <a:r>
              <a:rPr lang="en-US" dirty="0"/>
              <a:t>Problem &amp; Objectives</a:t>
            </a:r>
          </a:p>
          <a:p>
            <a:r>
              <a:rPr lang="en-US" dirty="0"/>
              <a:t>Pipeline Overview</a:t>
            </a:r>
          </a:p>
          <a:p>
            <a:r>
              <a:rPr lang="en-US" dirty="0"/>
              <a:t>Stage 1 – Preprocessing</a:t>
            </a:r>
          </a:p>
          <a:p>
            <a:r>
              <a:rPr lang="en-US" dirty="0"/>
              <a:t>Stage 2 – Pre-tagging</a:t>
            </a:r>
          </a:p>
          <a:p>
            <a:r>
              <a:rPr lang="en-US" dirty="0"/>
              <a:t>Stage 3 – Cleanup</a:t>
            </a:r>
          </a:p>
          <a:p>
            <a:r>
              <a:rPr lang="en-US" dirty="0"/>
              <a:t>Examples </a:t>
            </a:r>
          </a:p>
          <a:p>
            <a:r>
              <a:rPr lang="en-US" dirty="0"/>
              <a:t>Features &amp; Annotator Customization </a:t>
            </a:r>
          </a:p>
          <a:p>
            <a:r>
              <a:rPr lang="en-US" dirty="0"/>
              <a:t>Scaling &amp; Production Considerations</a:t>
            </a:r>
          </a:p>
          <a:p>
            <a:r>
              <a:rPr lang="en-US" dirty="0" err="1"/>
              <a:t>Conclustion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3AA93-9E8F-426E-893A-DCBA765C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8DC64-4756-4F00-B33B-9C1275D4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F7213-3C72-4451-B46A-78DA6524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3965D-5348-5AC6-C6F7-BCCD153F4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3423" t="3178" r="1850" b="9659"/>
          <a:stretch>
            <a:fillRect/>
          </a:stretch>
        </p:blipFill>
        <p:spPr>
          <a:xfrm>
            <a:off x="0" y="-9144"/>
            <a:ext cx="3420216" cy="3438144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F3BBB2-25DE-6350-BEDD-5F2396CAA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E9337-668E-79E0-445B-55D85B9C77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953" b="-2953"/>
          <a:stretch>
            <a:fillRect/>
          </a:stretch>
        </p:blipFill>
        <p:spPr>
          <a:xfrm>
            <a:off x="3433572" y="3449161"/>
            <a:ext cx="3429000" cy="3518468"/>
          </a:xfrm>
          <a:prstGeom prst="rect">
            <a:avLst/>
          </a:prstGeom>
        </p:spPr>
      </p:pic>
      <p:pic>
        <p:nvPicPr>
          <p:cNvPr id="11" name="Camera 10">
            <a:extLst>
              <a:ext uri="{FF2B5EF4-FFF2-40B4-BE49-F238E27FC236}">
                <a16:creationId xmlns:a16="http://schemas.microsoft.com/office/drawing/2014/main" id="{33CAEC6D-71BF-9127-8AD8-ACF448243C5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408" y="47117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485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3939E-ADA7-1EF8-7CB3-E830F76D4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7A4BD-7D8E-7A77-574C-DA187158AC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7" b="-1"/>
          <a:stretch>
            <a:fillRect/>
          </a:stretch>
        </p:blipFill>
        <p:spPr>
          <a:xfrm>
            <a:off x="342900" y="10"/>
            <a:ext cx="118491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848794-6BAE-6FD0-9AD7-58F6E837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anchor="b">
            <a:normAutofit/>
          </a:bodyPr>
          <a:lstStyle/>
          <a:p>
            <a:r>
              <a:rPr lang="en-US" sz="2100" dirty="0"/>
              <a:t>Multiple Objects:  </a:t>
            </a:r>
            <a:br>
              <a:rPr lang="en-US" sz="2100" dirty="0"/>
            </a:br>
            <a:r>
              <a:rPr lang="en-US" sz="2100" dirty="0"/>
              <a:t>Multiple cars detected in complex scene</a:t>
            </a:r>
            <a:br>
              <a:rPr lang="en-US" sz="2100" dirty="0"/>
            </a:br>
            <a:r>
              <a:rPr lang="en-US" sz="2100" dirty="0"/>
              <a:t> </a:t>
            </a:r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FF878C22-3E3A-9B2D-FBDE-1FBD61174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94DC9E20-8408-759A-F883-719CB0576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Industrial Safety CV Pipeline</a:t>
            </a:r>
            <a:endParaRPr lang="en-US"/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A977CCD9-8F9A-3115-95D4-E281B4FC8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7" name="Camera 6">
            <a:extLst>
              <a:ext uri="{FF2B5EF4-FFF2-40B4-BE49-F238E27FC236}">
                <a16:creationId xmlns:a16="http://schemas.microsoft.com/office/drawing/2014/main" id="{59B34530-795F-814A-1A8F-0D892C0D1CF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775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8A572-CEDC-BB99-A40F-A99D2143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374F5-EA70-2AE4-6C14-B5AF535F8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-80010"/>
            <a:ext cx="11849100" cy="693801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0ACB9A-5CA8-6429-BDD4-FAF94192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anchor="b">
            <a:normAutofit/>
          </a:bodyPr>
          <a:lstStyle/>
          <a:p>
            <a:r>
              <a:rPr lang="en-US" sz="2100" dirty="0"/>
              <a:t>Multiple Objects:  </a:t>
            </a:r>
            <a:br>
              <a:rPr lang="en-US" sz="2100" dirty="0"/>
            </a:br>
            <a:r>
              <a:rPr lang="en-US" sz="2100" dirty="0"/>
              <a:t>Multiple persons detected in complex scene </a:t>
            </a:r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1C3BA41A-1B5D-E39C-ABAB-DD2D5A1D3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94041E25-F527-46C2-FC76-16BB36E10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Industrial Safety CV Pipeline</a:t>
            </a:r>
            <a:endParaRPr lang="en-US"/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F4D68300-FA92-4353-3AC9-B4EAC7681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7" name="Camera 6">
            <a:extLst>
              <a:ext uri="{FF2B5EF4-FFF2-40B4-BE49-F238E27FC236}">
                <a16:creationId xmlns:a16="http://schemas.microsoft.com/office/drawing/2014/main" id="{F766DF18-DEE0-9799-7812-516F32C6340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62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B2E4-7115-4A6C-B218-5316CEB0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3870960"/>
            <a:ext cx="9052560" cy="1363663"/>
          </a:xfrm>
        </p:spPr>
        <p:txBody>
          <a:bodyPr>
            <a:normAutofit/>
          </a:bodyPr>
          <a:lstStyle/>
          <a:p>
            <a:r>
              <a:rPr lang="en-US" dirty="0"/>
              <a:t>Stage 3: Cleanup - raw pre-tags → filtered COCO</a:t>
            </a:r>
          </a:p>
        </p:txBody>
      </p:sp>
      <p:pic>
        <p:nvPicPr>
          <p:cNvPr id="10" name="Picture Placeholder 9" descr="red-headed person with round glasses, blue scarf, against an orange background">
            <a:extLst>
              <a:ext uri="{FF2B5EF4-FFF2-40B4-BE49-F238E27FC236}">
                <a16:creationId xmlns:a16="http://schemas.microsoft.com/office/drawing/2014/main" id="{A539BB56-95F7-4754-8318-C0F05135C2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1832" y="0"/>
            <a:ext cx="1740916" cy="1733044"/>
          </a:xfrm>
        </p:spPr>
      </p:pic>
      <p:pic>
        <p:nvPicPr>
          <p:cNvPr id="14" name="Picture Placeholder 13" descr="person wearing striped shirt against blue background">
            <a:extLst>
              <a:ext uri="{FF2B5EF4-FFF2-40B4-BE49-F238E27FC236}">
                <a16:creationId xmlns:a16="http://schemas.microsoft.com/office/drawing/2014/main" id="{08051F1A-FF92-463C-B8B8-18372F17B4B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4580" y="0"/>
            <a:ext cx="1746504" cy="1733044"/>
          </a:xfrm>
        </p:spPr>
      </p:pic>
      <p:pic>
        <p:nvPicPr>
          <p:cNvPr id="12" name="Picture Placeholder 11" descr="person with green glasses and pink shirt against blue background">
            <a:extLst>
              <a:ext uri="{FF2B5EF4-FFF2-40B4-BE49-F238E27FC236}">
                <a16:creationId xmlns:a16="http://schemas.microsoft.com/office/drawing/2014/main" id="{C4D2E434-00A8-44D1-A758-28E403B125A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252" y="1733044"/>
            <a:ext cx="1735328" cy="175564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87984-91C7-477D-977B-F8ABF9689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720" y="5405755"/>
            <a:ext cx="9052560" cy="476885"/>
          </a:xfrm>
        </p:spPr>
        <p:txBody>
          <a:bodyPr>
            <a:normAutofit/>
          </a:bodyPr>
          <a:lstStyle/>
          <a:p>
            <a:r>
              <a:rPr lang="en-US" sz="1800" b="1" dirty="0"/>
              <a:t>Module: </a:t>
            </a:r>
            <a:r>
              <a:rPr lang="en-US" sz="1800" dirty="0"/>
              <a:t>03_pretag_cleanup.py - </a:t>
            </a:r>
            <a:r>
              <a:rPr lang="en-US" sz="1800" b="1" dirty="0"/>
              <a:t>COCO Config file:</a:t>
            </a:r>
            <a:r>
              <a:rPr lang="en-US" sz="1800" dirty="0"/>
              <a:t> </a:t>
            </a:r>
            <a:r>
              <a:rPr lang="en-US" sz="1800" dirty="0" err="1"/>
              <a:t>pre_tags</a:t>
            </a:r>
            <a:r>
              <a:rPr lang="en-US" sz="1800" dirty="0"/>
              <a:t>/</a:t>
            </a:r>
            <a:r>
              <a:rPr lang="en-US" sz="1800" dirty="0" err="1"/>
              <a:t>pre_tags_raw.json</a:t>
            </a:r>
            <a:endParaRPr lang="en-US" sz="1800" dirty="0"/>
          </a:p>
          <a:p>
            <a:endParaRPr lang="en-US" dirty="0"/>
          </a:p>
        </p:txBody>
      </p:sp>
      <p:sp>
        <p:nvSpPr>
          <p:cNvPr id="65" name="Date Placeholder 64">
            <a:extLst>
              <a:ext uri="{FF2B5EF4-FFF2-40B4-BE49-F238E27FC236}">
                <a16:creationId xmlns:a16="http://schemas.microsoft.com/office/drawing/2014/main" id="{5A793BD9-2F11-4478-B2ED-83A46473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id="{589A1C2F-2541-4741-BD11-ADCB10B4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7578ED86-4183-4FF7-B154-90D1E1F9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515BF-EDB4-1EA7-5B0F-7EAE7B2BF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252" y="1744474"/>
            <a:ext cx="1746504" cy="1755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9E4F0-A76F-4EF7-BFFC-F16FF390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979" y="0"/>
            <a:ext cx="1740916" cy="1733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621E1-80E1-5237-90D8-A43A59621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022" y="-22603"/>
            <a:ext cx="1754125" cy="1755648"/>
          </a:xfrm>
          <a:prstGeom prst="rect">
            <a:avLst/>
          </a:prstGeom>
        </p:spPr>
      </p:pic>
      <p:pic>
        <p:nvPicPr>
          <p:cNvPr id="13" name="Camera 12">
            <a:extLst>
              <a:ext uri="{FF2B5EF4-FFF2-40B4-BE49-F238E27FC236}">
                <a16:creationId xmlns:a16="http://schemas.microsoft.com/office/drawing/2014/main" id="{81121F0A-B75C-CEE9-70F2-8FC810F8AF7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671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7C42-2E7B-40D1-A2FD-075F7DB3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3: Cleanup Heuristics &amp;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6EDBD-9882-4D3C-866D-07301A034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9350" y="4377690"/>
            <a:ext cx="5600700" cy="19786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Class-aware min area + score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People: smaller area threshold (≥300 px²); vehicles: ≥1000 px²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invalid / overlapping boxes, keep confidence as confidence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Modes: fast vs balanced vs accurate → different annotation volumes &amp; cost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A568F77E-2A15-420A-9FF1-5372468FB1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92FC7C0D-6691-4B70-A74A-BDA36A47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9D7223C-05DC-44D0-899D-45F20365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EF65110-CA37-8640-70AD-89E16DC6FE91}"/>
              </a:ext>
            </a:extLst>
          </p:cNvPr>
          <p:cNvSpPr txBox="1">
            <a:spLocks/>
          </p:cNvSpPr>
          <p:nvPr/>
        </p:nvSpPr>
        <p:spPr>
          <a:xfrm>
            <a:off x="170180" y="1304463"/>
            <a:ext cx="5925820" cy="382997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Cleanup is intentionally simple but class-aware: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People are safety-critical, so even small distant pedestrians survive; tiny ‘truck’ blobs do not.”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keep confidence in the cleaned COCO: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Annotator tooling can render low-confidence boxes in orange to </a:t>
            </a:r>
            <a:r>
              <a:rPr lang="en-US" dirty="0" err="1">
                <a:solidFill>
                  <a:srgbClr val="FF0000"/>
                </a:solidFill>
              </a:rPr>
              <a:t>prioritise</a:t>
            </a:r>
            <a:r>
              <a:rPr lang="en-US" dirty="0">
                <a:solidFill>
                  <a:srgbClr val="FF0000"/>
                </a:solidFill>
              </a:rPr>
              <a:t> review.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Alternatives: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</a:rPr>
              <a:t>Soft-NMS,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</a:rPr>
              <a:t>learned quality scores,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</a:rPr>
              <a:t>Per-camera adaptive thresholds based on annotator feedback</a:t>
            </a:r>
          </a:p>
        </p:txBody>
      </p:sp>
      <p:pic>
        <p:nvPicPr>
          <p:cNvPr id="11" name="Camera 10">
            <a:extLst>
              <a:ext uri="{FF2B5EF4-FFF2-40B4-BE49-F238E27FC236}">
                <a16:creationId xmlns:a16="http://schemas.microsoft.com/office/drawing/2014/main" id="{1F1F14B4-1903-1B9F-E2FB-B628C98F63E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7891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2C9E0CAC-5B8D-40C4-85FC-CDEA9610A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DB39AD5D-5912-4468-9AC8-DEDFE57DFF6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76B436E9-D46E-4DCC-8FB1-2DB41F7A2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AF6EFB-0768-17E9-F5CD-CC39153A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740"/>
            <a:ext cx="12192000" cy="4490519"/>
          </a:xfrm>
          <a:prstGeom prst="rect">
            <a:avLst/>
          </a:prstGeom>
        </p:spPr>
      </p:pic>
      <p:pic>
        <p:nvPicPr>
          <p:cNvPr id="32" name="Camera 31">
            <a:extLst>
              <a:ext uri="{FF2B5EF4-FFF2-40B4-BE49-F238E27FC236}">
                <a16:creationId xmlns:a16="http://schemas.microsoft.com/office/drawing/2014/main" id="{207E36AD-A1F6-45D7-E9B4-A19B84C864F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30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078E0-766E-3D85-9489-752D99265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83FF6FC7-2522-2EC5-FC6E-7F836F545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FDF7072B-3E8F-9987-66AA-D017BCA064C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8FE87C17-9C1C-21FF-BAD2-0419FFDB3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47A3D6-E667-99AA-01D2-4E05E51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3: Cleanup Heuristics &amp; Options</a:t>
            </a:r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1556D309-67D9-68DE-1535-C04AD738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5854"/>
            <a:ext cx="12192000" cy="2749856"/>
          </a:xfrm>
          <a:prstGeom prst="rect">
            <a:avLst/>
          </a:prstGeom>
        </p:spPr>
      </p:pic>
      <p:pic>
        <p:nvPicPr>
          <p:cNvPr id="14" name="Camera 13">
            <a:extLst>
              <a:ext uri="{FF2B5EF4-FFF2-40B4-BE49-F238E27FC236}">
                <a16:creationId xmlns:a16="http://schemas.microsoft.com/office/drawing/2014/main" id="{8C27C0BF-5388-5B49-09DA-EA024A53848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7290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red-headed person with round glasses, blue scarf, against an orange background">
            <a:extLst>
              <a:ext uri="{FF2B5EF4-FFF2-40B4-BE49-F238E27FC236}">
                <a16:creationId xmlns:a16="http://schemas.microsoft.com/office/drawing/2014/main" id="{77C64309-2BFE-48CD-9B51-BEA1BC9F5D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0"/>
            <a:ext cx="11849100" cy="6858000"/>
          </a:xfr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EC8ABEB9-4927-49A9-A2E7-7477EB284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7/13/20XX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24822E9B-38AE-4D9A-A018-54915C9BA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441E9947-AF04-4491-A853-16ED82EE7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2D38DC6-B74C-4F9B-ADA7-1EB3FCEF1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300" y="1436995"/>
            <a:ext cx="628650" cy="182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C4A9D9-6AE4-86D2-B776-163F2DB5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757"/>
          <a:stretch>
            <a:fillRect/>
          </a:stretch>
        </p:blipFill>
        <p:spPr>
          <a:xfrm>
            <a:off x="3776519" y="0"/>
            <a:ext cx="7934036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31154F7-AB7C-4B05-A9B1-49CF456B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25" y="1744436"/>
            <a:ext cx="2369149" cy="955826"/>
          </a:xfrm>
        </p:spPr>
        <p:txBody>
          <a:bodyPr/>
          <a:lstStyle/>
          <a:p>
            <a:r>
              <a:rPr lang="en-US" dirty="0"/>
              <a:t>Hazard </a:t>
            </a:r>
          </a:p>
        </p:txBody>
      </p:sp>
      <p:pic>
        <p:nvPicPr>
          <p:cNvPr id="4098" name="Picture 2" descr="50,500+ Hazard Sign Stock Photos, Pictures &amp; Royalty-Free ...">
            <a:extLst>
              <a:ext uri="{FF2B5EF4-FFF2-40B4-BE49-F238E27FC236}">
                <a16:creationId xmlns:a16="http://schemas.microsoft.com/office/drawing/2014/main" id="{74DA81E8-CAE0-0F5E-A031-0568DC31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825448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amera 12">
            <a:extLst>
              <a:ext uri="{FF2B5EF4-FFF2-40B4-BE49-F238E27FC236}">
                <a16:creationId xmlns:a16="http://schemas.microsoft.com/office/drawing/2014/main" id="{F51E67C3-9DB7-5508-0AF7-8F1FC9393FE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3313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B31B-E901-480D-92F5-D6FB76A2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/>
          <a:lstStyle/>
          <a:p>
            <a:r>
              <a:rPr lang="en-US" dirty="0"/>
              <a:t>Closer Look</a:t>
            </a:r>
          </a:p>
        </p:txBody>
      </p:sp>
      <p:pic>
        <p:nvPicPr>
          <p:cNvPr id="41" name="Picture Placeholder 40" descr="person with pink shirt against yellow background">
            <a:extLst>
              <a:ext uri="{FF2B5EF4-FFF2-40B4-BE49-F238E27FC236}">
                <a16:creationId xmlns:a16="http://schemas.microsoft.com/office/drawing/2014/main" id="{1595478A-70E6-46FF-A963-D077CF0C5F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000" y="0"/>
            <a:ext cx="3429000" cy="3429000"/>
          </a:xfrm>
        </p:spPr>
      </p:pic>
      <p:pic>
        <p:nvPicPr>
          <p:cNvPr id="45" name="Picture Placeholder 44" descr="person with red hair in front of pink background">
            <a:extLst>
              <a:ext uri="{FF2B5EF4-FFF2-40B4-BE49-F238E27FC236}">
                <a16:creationId xmlns:a16="http://schemas.microsoft.com/office/drawing/2014/main" id="{59FEE552-F1E9-4928-8210-C541141618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3000" y="0"/>
            <a:ext cx="3429000" cy="3429000"/>
          </a:xfrm>
        </p:spPr>
      </p:pic>
      <p:pic>
        <p:nvPicPr>
          <p:cNvPr id="43" name="Picture Placeholder 42" descr="person with green glasses and pink shirt against blue background">
            <a:extLst>
              <a:ext uri="{FF2B5EF4-FFF2-40B4-BE49-F238E27FC236}">
                <a16:creationId xmlns:a16="http://schemas.microsoft.com/office/drawing/2014/main" id="{0AAEF5E6-AB88-4330-BF4F-BA739F2817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3429000"/>
            <a:ext cx="3429000" cy="3429000"/>
          </a:xfrm>
        </p:spPr>
      </p:pic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90F286D5-98D8-4F80-A74F-C32F00A352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8D1741A6-83BB-4980-9368-0593790AAF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C18313DC-9A78-47C0-B8C3-BA1756D3C6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421223-4821-2FC7-72E3-353B8F895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033" y="0"/>
            <a:ext cx="3429000" cy="342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5C776-DC91-0429-2458-8105D60CD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967" y="3429000"/>
            <a:ext cx="3425033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44AC11-87BA-2DCC-8E08-304B35A4B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967" y="0"/>
            <a:ext cx="3438888" cy="342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A5C774-7187-6729-5EFF-F9B73E4CF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660" y="202395"/>
            <a:ext cx="7648947" cy="6153955"/>
          </a:xfrm>
          <a:prstGeom prst="rect">
            <a:avLst/>
          </a:prstGeom>
        </p:spPr>
      </p:pic>
      <p:pic>
        <p:nvPicPr>
          <p:cNvPr id="25" name="Camera 24">
            <a:extLst>
              <a:ext uri="{FF2B5EF4-FFF2-40B4-BE49-F238E27FC236}">
                <a16:creationId xmlns:a16="http://schemas.microsoft.com/office/drawing/2014/main" id="{ABA0DDEF-78B8-DCFF-310A-30E4F559DE1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7895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51D0-4FDE-F2B2-26B2-70C51A98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5FD7-8C00-3B03-CB8A-835575A5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/>
          <a:lstStyle/>
          <a:p>
            <a:r>
              <a:rPr lang="en-US" dirty="0"/>
              <a:t>Closer Look</a:t>
            </a:r>
          </a:p>
        </p:txBody>
      </p:sp>
      <p:pic>
        <p:nvPicPr>
          <p:cNvPr id="41" name="Picture Placeholder 40" descr="person with pink shirt against yellow background">
            <a:extLst>
              <a:ext uri="{FF2B5EF4-FFF2-40B4-BE49-F238E27FC236}">
                <a16:creationId xmlns:a16="http://schemas.microsoft.com/office/drawing/2014/main" id="{3750523B-1FE6-75DB-CED8-2E4691317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000" y="0"/>
            <a:ext cx="3429000" cy="3429000"/>
          </a:xfrm>
        </p:spPr>
      </p:pic>
      <p:pic>
        <p:nvPicPr>
          <p:cNvPr id="45" name="Picture Placeholder 44" descr="person with red hair in front of pink background">
            <a:extLst>
              <a:ext uri="{FF2B5EF4-FFF2-40B4-BE49-F238E27FC236}">
                <a16:creationId xmlns:a16="http://schemas.microsoft.com/office/drawing/2014/main" id="{8B44575E-75C0-469F-CCB1-9F326FAFF43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3000" y="0"/>
            <a:ext cx="3429000" cy="3429000"/>
          </a:xfrm>
        </p:spPr>
      </p:pic>
      <p:pic>
        <p:nvPicPr>
          <p:cNvPr id="43" name="Picture Placeholder 42" descr="person with green glasses and pink shirt against blue background">
            <a:extLst>
              <a:ext uri="{FF2B5EF4-FFF2-40B4-BE49-F238E27FC236}">
                <a16:creationId xmlns:a16="http://schemas.microsoft.com/office/drawing/2014/main" id="{8B6A4938-5F09-4312-1E17-A4331D7D9D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3429000"/>
            <a:ext cx="3429000" cy="3429000"/>
          </a:xfrm>
        </p:spPr>
      </p:pic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96F04634-B12E-577A-587E-B9C2CB57660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1EB5BF7C-BE9A-D071-44F7-82CEDF4DA3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F9A69FF1-32EC-D01F-0BA5-D8D3029448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76C72-9EE6-73E3-44B8-3B6D42443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033" y="0"/>
            <a:ext cx="3429000" cy="342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68EAAC-9FE5-0AB8-7C6F-F7E639392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967" y="3429000"/>
            <a:ext cx="3425033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125714-8E94-6A0E-7EE5-E8F9B742D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967" y="0"/>
            <a:ext cx="3438888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36E5E-08C7-EEAA-DAA9-6B90AF7DC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9289" y="136525"/>
            <a:ext cx="7673381" cy="6303364"/>
          </a:xfrm>
          <a:prstGeom prst="rect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91B10088-0E52-71BF-9247-4E3A93315F6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1576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D709-6038-BDF2-21F6-A1EE3952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6F57-785E-7FE7-25ED-5CBE4F24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/>
          <a:lstStyle/>
          <a:p>
            <a:r>
              <a:rPr lang="en-US" dirty="0"/>
              <a:t>Closer Look</a:t>
            </a:r>
          </a:p>
        </p:txBody>
      </p:sp>
      <p:pic>
        <p:nvPicPr>
          <p:cNvPr id="41" name="Picture Placeholder 40" descr="person with pink shirt against yellow background">
            <a:extLst>
              <a:ext uri="{FF2B5EF4-FFF2-40B4-BE49-F238E27FC236}">
                <a16:creationId xmlns:a16="http://schemas.microsoft.com/office/drawing/2014/main" id="{C0868A9B-CC1B-9473-3C0E-3019A7E6CD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000" y="0"/>
            <a:ext cx="3429000" cy="3429000"/>
          </a:xfrm>
        </p:spPr>
      </p:pic>
      <p:pic>
        <p:nvPicPr>
          <p:cNvPr id="45" name="Picture Placeholder 44" descr="person with red hair in front of pink background">
            <a:extLst>
              <a:ext uri="{FF2B5EF4-FFF2-40B4-BE49-F238E27FC236}">
                <a16:creationId xmlns:a16="http://schemas.microsoft.com/office/drawing/2014/main" id="{91CF2DC9-40BD-9439-89B3-ADC4992777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3000" y="0"/>
            <a:ext cx="3429000" cy="3429000"/>
          </a:xfrm>
        </p:spPr>
      </p:pic>
      <p:pic>
        <p:nvPicPr>
          <p:cNvPr id="43" name="Picture Placeholder 42" descr="person with green glasses and pink shirt against blue background">
            <a:extLst>
              <a:ext uri="{FF2B5EF4-FFF2-40B4-BE49-F238E27FC236}">
                <a16:creationId xmlns:a16="http://schemas.microsoft.com/office/drawing/2014/main" id="{9DB15F50-0E76-71F9-8128-A07033A16F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3429000"/>
            <a:ext cx="3429000" cy="3429000"/>
          </a:xfrm>
        </p:spPr>
      </p:pic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352F8AB-F389-7CEA-D581-D58B02FD9F1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7922312E-EF3F-8D1A-8D22-9A2CD5CA4AF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24B179E6-79AE-912E-A87C-5138E9B4C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4E9F1C-D384-0308-62E1-BE9253FA9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033" y="0"/>
            <a:ext cx="3429000" cy="342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CF3DAC-0FC9-F7F0-0334-71DE8D764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967" y="3429000"/>
            <a:ext cx="3425033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D7CF9F-5269-66E5-0D48-B7437ED6B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967" y="0"/>
            <a:ext cx="3438888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D2664-C661-1A5F-45CF-242A9F3DD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094" y="275421"/>
            <a:ext cx="7666755" cy="6159615"/>
          </a:xfrm>
          <a:prstGeom prst="rect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E2A99C1A-DC16-B087-7E90-C7F2AD2FE1D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056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rson with red hair in front of pink background">
            <a:extLst>
              <a:ext uri="{FF2B5EF4-FFF2-40B4-BE49-F238E27FC236}">
                <a16:creationId xmlns:a16="http://schemas.microsoft.com/office/drawing/2014/main" id="{1C1EE71A-4259-484A-AD7E-40964F671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0"/>
            <a:ext cx="118491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/>
          <a:lstStyle/>
          <a:p>
            <a:r>
              <a:rPr lang="en-US" dirty="0"/>
              <a:t>Meet the presenter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E5A3A44-9AA5-441A-84D6-481B1B8F2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A43AAF3-3113-4485-9EE6-34280B4E7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8A24BCD-99AE-4864-B56E-758F526C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300" y="194182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0E86A-27A0-884A-C712-290E1655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68" y="39794"/>
            <a:ext cx="6473832" cy="681820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</p:pic>
      <p:pic>
        <p:nvPicPr>
          <p:cNvPr id="8" name="Picture 7" descr="A person in a green shirt&#10;&#10;AI-generated content may be incorrect.">
            <a:extLst>
              <a:ext uri="{FF2B5EF4-FFF2-40B4-BE49-F238E27FC236}">
                <a16:creationId xmlns:a16="http://schemas.microsoft.com/office/drawing/2014/main" id="{BA20EA71-5206-B981-0008-90D54455B71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01" b="97604" l="9915" r="97909">
                        <a14:foregroundMark x1="43687" y1="8964" x2="53369" y2="8578"/>
                        <a14:foregroundMark x1="53369" y1="8578" x2="56545" y2="10974"/>
                        <a14:foregroundMark x1="88846" y1="67543" x2="97986" y2="96832"/>
                        <a14:foregroundMark x1="90318" y1="67311" x2="95120" y2="82921"/>
                        <a14:foregroundMark x1="95120" y1="82921" x2="83888" y2="95518"/>
                        <a14:foregroundMark x1="83888" y1="95518" x2="52827" y2="97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1399" y="408918"/>
            <a:ext cx="6473832" cy="6488876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3E18A86-1F99-42BC-8F64-6A864544A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CE27-D56E-4D7D-9A28-3C699A6B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6473832" cy="296454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• Professional AI/Data Pipeline Plumber.</a:t>
            </a:r>
          </a:p>
          <a:p>
            <a:r>
              <a:rPr lang="en-US" dirty="0"/>
              <a:t>• Fluent in Python, caffeinated beverages, and stack overflow.</a:t>
            </a:r>
          </a:p>
          <a:p>
            <a:r>
              <a:rPr lang="en-US" dirty="0"/>
              <a:t>• Once argued with a GPU. The GPU won. </a:t>
            </a:r>
          </a:p>
          <a:p>
            <a:r>
              <a:rPr lang="en-US" dirty="0"/>
              <a:t>• Prefers his annotations medium rare — lightly pre-tagged, gently cleaned.</a:t>
            </a:r>
          </a:p>
          <a:p>
            <a:r>
              <a:rPr lang="en-US" dirty="0"/>
              <a:t>• Seasons his pipeline with research &amp; science generously.</a:t>
            </a:r>
          </a:p>
          <a:p>
            <a:r>
              <a:rPr lang="en-US" dirty="0"/>
              <a:t>• Known to deliver locker-room motivation speeches for the team.</a:t>
            </a:r>
          </a:p>
          <a:p>
            <a:r>
              <a:rPr lang="en-US" dirty="0"/>
              <a:t>• Clears blockers like a snow sweeper tractor in a blizzard.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82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AE186-2832-A75C-56AC-492C66979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9F93-7594-BED4-7E72-9F20A3E3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/>
          <a:lstStyle/>
          <a:p>
            <a:r>
              <a:rPr lang="en-US" dirty="0"/>
              <a:t>Closer Look</a:t>
            </a:r>
          </a:p>
        </p:txBody>
      </p:sp>
      <p:pic>
        <p:nvPicPr>
          <p:cNvPr id="41" name="Picture Placeholder 40" descr="person with pink shirt against yellow background">
            <a:extLst>
              <a:ext uri="{FF2B5EF4-FFF2-40B4-BE49-F238E27FC236}">
                <a16:creationId xmlns:a16="http://schemas.microsoft.com/office/drawing/2014/main" id="{6F352A2C-9D3E-2ED1-5B78-8CA024F588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000" y="0"/>
            <a:ext cx="3429000" cy="3429000"/>
          </a:xfrm>
        </p:spPr>
      </p:pic>
      <p:pic>
        <p:nvPicPr>
          <p:cNvPr id="45" name="Picture Placeholder 44" descr="person with red hair in front of pink background">
            <a:extLst>
              <a:ext uri="{FF2B5EF4-FFF2-40B4-BE49-F238E27FC236}">
                <a16:creationId xmlns:a16="http://schemas.microsoft.com/office/drawing/2014/main" id="{CF0F0CF5-5FE4-82CA-0752-07CD65715E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3000" y="0"/>
            <a:ext cx="3429000" cy="3429000"/>
          </a:xfrm>
        </p:spPr>
      </p:pic>
      <p:pic>
        <p:nvPicPr>
          <p:cNvPr id="43" name="Picture Placeholder 42" descr="person with green glasses and pink shirt against blue background">
            <a:extLst>
              <a:ext uri="{FF2B5EF4-FFF2-40B4-BE49-F238E27FC236}">
                <a16:creationId xmlns:a16="http://schemas.microsoft.com/office/drawing/2014/main" id="{DD2AD4B8-3487-8B6C-7BBC-3E6770BEAB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3429000"/>
            <a:ext cx="3429000" cy="3429000"/>
          </a:xfrm>
        </p:spPr>
      </p:pic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A9E08107-4ADF-D441-98A5-EDB7D484201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FA5CFA9F-6046-1FC7-6D34-762FE5CEB1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E8C75C9-F121-1571-67E9-854408ACBA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48C1E2-5495-B918-F3D8-C98117BEA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033" y="0"/>
            <a:ext cx="3429000" cy="342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825686-68F4-3AE3-5535-01CA9CCE0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967" y="3429000"/>
            <a:ext cx="3425033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1CA674-EA88-BE13-EE99-9FCC1C322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967" y="0"/>
            <a:ext cx="3438888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336B8A-A0D6-6E85-1CEC-B52203064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3153" y="158961"/>
            <a:ext cx="7882760" cy="6197389"/>
          </a:xfrm>
          <a:prstGeom prst="rect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A40A1B9D-19FA-63C8-857D-27A8A449232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3299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A631220-802A-4BE4-B6EF-C2CDA62E7C8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3FFAE1B0-FB30-4336-82BC-A396FF95C0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82F04BB-2151-48C9-B2F9-0353C8536DF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6" name="Picture Placeholder 15" descr="person with green glasses and pink shirt against blue background">
            <a:extLst>
              <a:ext uri="{FF2B5EF4-FFF2-40B4-BE49-F238E27FC236}">
                <a16:creationId xmlns:a16="http://schemas.microsoft.com/office/drawing/2014/main" id="{7CE006F8-BA8F-404B-9E8B-7BE858DD6C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4535" y="1713063"/>
            <a:ext cx="1711372" cy="1711984"/>
          </a:xfrm>
        </p:spPr>
      </p:pic>
      <p:pic>
        <p:nvPicPr>
          <p:cNvPr id="14" name="Picture Placeholder 13" descr="person with pink shirt against yellow background">
            <a:extLst>
              <a:ext uri="{FF2B5EF4-FFF2-40B4-BE49-F238E27FC236}">
                <a16:creationId xmlns:a16="http://schemas.microsoft.com/office/drawing/2014/main" id="{C1ED1EAB-99F9-49E1-AE0D-147B02AB8D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2928" y="0"/>
            <a:ext cx="1719072" cy="1711166"/>
          </a:xfrm>
        </p:spPr>
      </p:pic>
      <p:pic>
        <p:nvPicPr>
          <p:cNvPr id="18" name="Picture Placeholder 17" descr="person with red hair in front of pink background">
            <a:extLst>
              <a:ext uri="{FF2B5EF4-FFF2-40B4-BE49-F238E27FC236}">
                <a16:creationId xmlns:a16="http://schemas.microsoft.com/office/drawing/2014/main" id="{01883369-FE50-4F8D-AB68-2B4C235326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2928" y="5138928"/>
            <a:ext cx="1719072" cy="1719072"/>
          </a:xfrm>
        </p:spPr>
      </p:pic>
      <p:pic>
        <p:nvPicPr>
          <p:cNvPr id="6" name="Picture 5" descr="A person in a green shirt&#10;&#10;AI-generated content may be incorrect.">
            <a:extLst>
              <a:ext uri="{FF2B5EF4-FFF2-40B4-BE49-F238E27FC236}">
                <a16:creationId xmlns:a16="http://schemas.microsoft.com/office/drawing/2014/main" id="{8EDE1735-51DA-585A-557B-CCA5C9D72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01" b="97604" l="9915" r="97909">
                        <a14:foregroundMark x1="43687" y1="8964" x2="53369" y2="8578"/>
                        <a14:foregroundMark x1="53369" y1="8578" x2="56545" y2="10974"/>
                        <a14:foregroundMark x1="88846" y1="67543" x2="97986" y2="96832"/>
                        <a14:foregroundMark x1="90318" y1="67311" x2="95120" y2="82921"/>
                        <a14:foregroundMark x1="95120" y1="82921" x2="83888" y2="95518"/>
                        <a14:foregroundMark x1="83888" y1="95518" x2="52827" y2="97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4210" y="3566565"/>
            <a:ext cx="1568718" cy="1572363"/>
          </a:xfrm>
          <a:prstGeom prst="rect">
            <a:avLst/>
          </a:prstGeom>
        </p:spPr>
      </p:pic>
      <p:pic>
        <p:nvPicPr>
          <p:cNvPr id="8" name="Camera 7">
            <a:extLst>
              <a:ext uri="{FF2B5EF4-FFF2-40B4-BE49-F238E27FC236}">
                <a16:creationId xmlns:a16="http://schemas.microsoft.com/office/drawing/2014/main" id="{EDFB4F85-DD0D-EA32-7ED2-9E6BE28B106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7700" y="136525"/>
            <a:ext cx="2057400" cy="205740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12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&amp; Objectives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5" descr="person with pink shirt against yellow background">
            <a:extLst>
              <a:ext uri="{FF2B5EF4-FFF2-40B4-BE49-F238E27FC236}">
                <a16:creationId xmlns:a16="http://schemas.microsoft.com/office/drawing/2014/main" id="{F51AF098-A3A7-43BB-AD3A-501040E963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52450"/>
            <a:ext cx="4608513" cy="57499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AC73C-E6A4-453D-B11A-1A391CDB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699" y="4589463"/>
            <a:ext cx="4791075" cy="1500187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Transform one 24-h camera feed into high-signal dataset</a:t>
            </a:r>
          </a:p>
          <a:p>
            <a:r>
              <a:rPr lang="en-US" dirty="0"/>
              <a:t>Focus on design choices, trade-offs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F46B5AED-56B8-4366-B448-1813899B2F4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EB43BFBA-D9A3-4499-932B-7B75A35C48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08E38868-AE22-478C-A747-15E01640B5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3AFD9-DD75-6578-61C0-339E2B4A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52450"/>
            <a:ext cx="4608513" cy="574992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138ABC9-DB65-8406-26CE-514966EC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802" y="642937"/>
            <a:ext cx="2321798" cy="556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amera 7">
            <a:extLst>
              <a:ext uri="{FF2B5EF4-FFF2-40B4-BE49-F238E27FC236}">
                <a16:creationId xmlns:a16="http://schemas.microsoft.com/office/drawing/2014/main" id="{B3920CDC-91C9-C9DC-2F1F-9754E1F7116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165" y="5524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13725-E7E4-9A6C-8A4E-FBBF54ACE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street from a window&#10;&#10;AI-generated content may be incorrect.">
            <a:extLst>
              <a:ext uri="{FF2B5EF4-FFF2-40B4-BE49-F238E27FC236}">
                <a16:creationId xmlns:a16="http://schemas.microsoft.com/office/drawing/2014/main" id="{7658D0B4-EB6F-6CF2-F804-B385F142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47" b="-1"/>
          <a:stretch>
            <a:fillRect/>
          </a:stretch>
        </p:blipFill>
        <p:spPr>
          <a:xfrm>
            <a:off x="342900" y="10"/>
            <a:ext cx="118491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0D891-7B7B-0414-F1BC-976B7E34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Let’s 👀@ scene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1A96FCAF-A8EF-F2A4-86EC-922CFE65E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26/11/2025</a:t>
            </a:r>
            <a:endParaRPr lang="en-US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C062B0D7-FC8B-3C50-9E7A-FB125EC3C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Industrial Safety CV Pipeline</a:t>
            </a:r>
            <a:endParaRPr lang="en-US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CABA7940-657A-3B29-22D6-38E3BF7D2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2D10B75D-8296-D33D-9E54-0600CF10367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327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229164-7E26-4228-8078-D25BF57B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8350" y="1178560"/>
            <a:ext cx="2867025" cy="674370"/>
          </a:xfrm>
        </p:spPr>
        <p:txBody>
          <a:bodyPr>
            <a:normAutofit/>
          </a:bodyPr>
          <a:lstStyle/>
          <a:p>
            <a:r>
              <a:rPr lang="en-US" sz="2400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675" y="2023109"/>
            <a:ext cx="8210549" cy="33966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24h CCTV feeds → huge volume, tiny useful signal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Most frames are routine; risky moments are rare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Manual reviewing is slow, expensive, and inconsistent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Raw video is unusable without structure or filtering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Need a way to surface traffic violations + unsafe </a:t>
            </a:r>
            <a:r>
              <a:rPr lang="en-US" sz="2400" dirty="0" err="1"/>
              <a:t>behaviour</a:t>
            </a:r>
            <a:r>
              <a:rPr lang="en-US" sz="2400" dirty="0"/>
              <a:t> fast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67DC369-7843-4EAB-932D-E8964183C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EDA4E82C-5044-45FF-8AF3-6F8786A52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86A68C5A-097F-4E40-B09F-300C3632E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7B9C657E-F96D-A4DC-5B9C-3F9C0F995AE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13B0-56D7-3505-831F-652C22E1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B2E4-8722-1B19-CAD7-362178B4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/>
          <a:lstStyle/>
          <a:p>
            <a:r>
              <a:rPr lang="en-US" dirty="0"/>
              <a:t>Success Criteria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DC0038-5E5F-54CA-E481-F259D5D44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8350" y="1178560"/>
            <a:ext cx="2867025" cy="674370"/>
          </a:xfrm>
        </p:spPr>
        <p:txBody>
          <a:bodyPr>
            <a:normAutofit/>
          </a:bodyPr>
          <a:lstStyle/>
          <a:p>
            <a:r>
              <a:rPr lang="en-US" sz="24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7CE37-11A9-0377-90AA-677F40715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675" y="2023109"/>
            <a:ext cx="8210549" cy="33966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Massive frame reduction </a:t>
            </a:r>
            <a:r>
              <a:rPr lang="en-US" sz="1800" dirty="0"/>
              <a:t>(e.g., 4,077 → 27)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Only valid, non-dark, non-blurry, non-noise frames survive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Detector sees clean regions </a:t>
            </a:r>
            <a:r>
              <a:rPr lang="en-US" sz="1800" dirty="0"/>
              <a:t>(masking removes camera artifacts)</a:t>
            </a:r>
            <a:endParaRPr lang="en-US" sz="24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Pre-tags reduce annotator workload by 50–70%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Clear, reproducible, config-driven pipeline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AC5E7E7E-7C02-4027-0972-F354C3419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0D18808C-3B6D-9F1D-1891-2E94C914D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</p:spPr>
        <p:txBody>
          <a:bodyPr/>
          <a:lstStyle/>
          <a:p>
            <a:r>
              <a:rPr lang="en-US" dirty="0"/>
              <a:t>Industrial Safety CV Pipeline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4D1B16D9-B7D7-40E3-A574-47D20D8F7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3C3D3187-322C-35A8-9CC3-09013392299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559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6F614-D4AD-CDF6-F396-AE6160C2D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9BD6-F9AD-BDB9-3E1E-00073583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1816"/>
            <a:ext cx="6997700" cy="1325563"/>
          </a:xfrm>
        </p:spPr>
        <p:txBody>
          <a:bodyPr>
            <a:normAutofit/>
          </a:bodyPr>
          <a:lstStyle/>
          <a:p>
            <a:r>
              <a:rPr lang="en-US" dirty="0"/>
              <a:t>Pipeline Overview</a:t>
            </a:r>
          </a:p>
        </p:txBody>
      </p:sp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1E99B18D-3FB1-A5C1-7248-42EC2DA88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26/11/2025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23CAA32D-1608-99E8-D5A7-1E3A2214312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Industrial Safety CV Pipeline</a:t>
            </a:r>
            <a:endParaRPr lang="en-US" dirty="0"/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E83FC30B-955D-25CB-60E1-95871564F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2" name="Picture 3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9E354D8-5476-DA5B-5B63-2EEBB8F0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331" r="20453"/>
          <a:stretch>
            <a:fillRect/>
          </a:stretch>
        </p:blipFill>
        <p:spPr>
          <a:xfrm>
            <a:off x="1943100" y="867507"/>
            <a:ext cx="9017977" cy="5407563"/>
          </a:xfrm>
          <a:prstGeom prst="rect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AB362102-E122-71AC-737F-841C48A6A7B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864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F6BC2-E7A4-5FAC-0AB7-4B11D3104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Date Placeholder 95">
            <a:extLst>
              <a:ext uri="{FF2B5EF4-FFF2-40B4-BE49-F238E27FC236}">
                <a16:creationId xmlns:a16="http://schemas.microsoft.com/office/drawing/2014/main" id="{6BCF03C7-8120-3D30-E490-1761FDBF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26/11/2025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9540A-3464-4EA0-9666-6265CB3CD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92" r="42961" b="-1"/>
          <a:stretch>
            <a:fillRect/>
          </a:stretch>
        </p:blipFill>
        <p:spPr>
          <a:xfrm>
            <a:off x="-3175" y="607060"/>
            <a:ext cx="6082549" cy="625474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2FE34-6C54-EB95-EB1B-7DFDA06F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anchor="t">
            <a:normAutofit/>
          </a:bodyPr>
          <a:lstStyle/>
          <a:p>
            <a:r>
              <a:rPr lang="en-US" dirty="0"/>
              <a:t>Stage 1: 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1C9516D5-4C54-7F3E-9CC6-A74BFE153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>
            <a:noAutofit/>
          </a:bodyPr>
          <a:lstStyle/>
          <a:p>
            <a:r>
              <a:rPr lang="en-US" sz="2000" dirty="0"/>
              <a:t>Preprocessing: video → cleaned frames</a:t>
            </a:r>
          </a:p>
          <a:p>
            <a:r>
              <a:rPr lang="en-US" sz="2000" dirty="0"/>
              <a:t>01_data_preprocessing.py</a:t>
            </a:r>
          </a:p>
          <a:p>
            <a:r>
              <a:rPr lang="en-US" sz="2000" dirty="0" err="1"/>
              <a:t>frames_metadata.json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A728C0A1-E0FC-6B94-97EC-866FEE0B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Industrial Safety CV Pipeline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AF0A3A9B-971C-CDBB-3595-3F841A48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EDB7DC3A-F0EE-032E-83E8-50072481DD5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7029" y="49266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686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1353C"/>
      </a:accent1>
      <a:accent2>
        <a:srgbClr val="DB8802"/>
      </a:accent2>
      <a:accent3>
        <a:srgbClr val="D91D62"/>
      </a:accent3>
      <a:accent4>
        <a:srgbClr val="42529B"/>
      </a:accent4>
      <a:accent5>
        <a:srgbClr val="CBDA00"/>
      </a:accent5>
      <a:accent6>
        <a:srgbClr val="76DCFD"/>
      </a:accent6>
      <a:hlink>
        <a:srgbClr val="0563C1"/>
      </a:hlink>
      <a:folHlink>
        <a:srgbClr val="954F72"/>
      </a:folHlink>
    </a:clrScheme>
    <a:fontScheme name="Custom 61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Conference_tm78298634_Win32_LW_v2.potx" id="{0F3F6A9A-0696-4F7F-9D02-7A660C5098B9}" vid="{73EB71B4-2D8A-48D2-AA1A-AE8FAA16FC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3269CC-2AC8-48AE-8176-E481F45EB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D31630-1B84-4A08-99C6-CB51F30BB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C87C8F-F87B-4D7A-AA05-EBC7DA9C67ED}">
  <ds:schemaRefs>
    <ds:schemaRef ds:uri="http://schemas.microsoft.com/office/2006/documentManagement/types"/>
    <ds:schemaRef ds:uri="http://purl.org/dc/dcmitype/"/>
    <ds:schemaRef ds:uri="http://purl.org/dc/elements/1.1/"/>
    <ds:schemaRef ds:uri="71af3243-3dd4-4a8d-8c0d-dd76da1f02a5"/>
    <ds:schemaRef ds:uri="http://schemas.openxmlformats.org/package/2006/metadata/core-properties"/>
    <ds:schemaRef ds:uri="http://purl.org/dc/terms/"/>
    <ds:schemaRef ds:uri="16c05727-aa75-4e4a-9b5f-8a80a1165891"/>
    <ds:schemaRef ds:uri="http://schemas.microsoft.com/office/infopath/2007/PartnerControls"/>
    <ds:schemaRef ds:uri="http://schemas.microsoft.com/sharepoint/v3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conference presentation</Template>
  <TotalTime>1396</TotalTime>
  <Words>1673</Words>
  <Application>Microsoft Office PowerPoint</Application>
  <PresentationFormat>Widescreen</PresentationFormat>
  <Paragraphs>353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Gill Sans Nova</vt:lpstr>
      <vt:lpstr>Office Theme</vt:lpstr>
      <vt:lpstr>Protex AI:  Industrial Safety CV Pipeline</vt:lpstr>
      <vt:lpstr>Agenda</vt:lpstr>
      <vt:lpstr>Meet the presenter</vt:lpstr>
      <vt:lpstr>Problem &amp; Objectives </vt:lpstr>
      <vt:lpstr>Let’s 👀@ scene</vt:lpstr>
      <vt:lpstr>Problem</vt:lpstr>
      <vt:lpstr>Success Criteria</vt:lpstr>
      <vt:lpstr>Pipeline Overview</vt:lpstr>
      <vt:lpstr>Stage 1: </vt:lpstr>
      <vt:lpstr>OpenCV Decoding + Sampling (0.8 FPS)</vt:lpstr>
      <vt:lpstr>Masking &amp; Resizing</vt:lpstr>
      <vt:lpstr>Quality Filters (Dark / Blur / Noise / Duplicates)</vt:lpstr>
      <vt:lpstr>Stage 1:  Results: 99.3% Reduction Duration: 9 seconds  </vt:lpstr>
      <vt:lpstr>Stage 2: Pre-tagging</vt:lpstr>
      <vt:lpstr>Stage 2:  Strong Front Runner  </vt:lpstr>
      <vt:lpstr>Stage 2: filter to 9 safety-relevant classes—person, car, truck, bus, bike, and key street infrastructure</vt:lpstr>
      <vt:lpstr>Complex Scenes:   pre‑tagging accelerates annotation but still requires human oversight to correct missing or erroneous labels  </vt:lpstr>
      <vt:lpstr>Complex Scenes:   pre‑tagging accelerates annotation but still requires human oversight to correct missing or erroneous labels  </vt:lpstr>
      <vt:lpstr>Detection Quality:   Person detection in varying lighting conditions  </vt:lpstr>
      <vt:lpstr>Multiple Objects:   Multiple cars detected in complex scene  </vt:lpstr>
      <vt:lpstr>Multiple Objects:   Multiple persons detected in complex scene </vt:lpstr>
      <vt:lpstr>Stage 3: Cleanup - raw pre-tags → filtered COCO</vt:lpstr>
      <vt:lpstr>Stage 3: Cleanup Heuristics &amp; Options</vt:lpstr>
      <vt:lpstr>PowerPoint Presentation</vt:lpstr>
      <vt:lpstr>Stage 3: Cleanup Heuristics &amp; Options</vt:lpstr>
      <vt:lpstr>Hazard </vt:lpstr>
      <vt:lpstr>Closer Look</vt:lpstr>
      <vt:lpstr>Closer Look</vt:lpstr>
      <vt:lpstr>Closer Look</vt:lpstr>
      <vt:lpstr>Closer Look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Khalid M Kahloot</dc:creator>
  <cp:lastModifiedBy>Khalid M Kahloot</cp:lastModifiedBy>
  <cp:revision>28</cp:revision>
  <dcterms:created xsi:type="dcterms:W3CDTF">2025-11-24T22:37:54Z</dcterms:created>
  <dcterms:modified xsi:type="dcterms:W3CDTF">2025-11-26T01:07:37Z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